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9"/>
  </p:notesMasterIdLst>
  <p:handoutMasterIdLst>
    <p:handoutMasterId r:id="rId30"/>
  </p:handoutMasterIdLst>
  <p:sldIdLst>
    <p:sldId id="256" r:id="rId2"/>
    <p:sldId id="257" r:id="rId3"/>
    <p:sldId id="258" r:id="rId4"/>
    <p:sldId id="263" r:id="rId5"/>
    <p:sldId id="260" r:id="rId6"/>
    <p:sldId id="264" r:id="rId7"/>
    <p:sldId id="266" r:id="rId8"/>
    <p:sldId id="267" r:id="rId9"/>
    <p:sldId id="265" r:id="rId10"/>
    <p:sldId id="271" r:id="rId11"/>
    <p:sldId id="270" r:id="rId12"/>
    <p:sldId id="268" r:id="rId13"/>
    <p:sldId id="272" r:id="rId14"/>
    <p:sldId id="269" r:id="rId15"/>
    <p:sldId id="273" r:id="rId16"/>
    <p:sldId id="274" r:id="rId17"/>
    <p:sldId id="282" r:id="rId18"/>
    <p:sldId id="283" r:id="rId19"/>
    <p:sldId id="284" r:id="rId20"/>
    <p:sldId id="285" r:id="rId21"/>
    <p:sldId id="275" r:id="rId22"/>
    <p:sldId id="276" r:id="rId23"/>
    <p:sldId id="277" r:id="rId24"/>
    <p:sldId id="279" r:id="rId25"/>
    <p:sldId id="280" r:id="rId26"/>
    <p:sldId id="278" r:id="rId27"/>
    <p:sldId id="281" r:id="rId28"/>
  </p:sldIdLst>
  <p:sldSz cx="12192000" cy="6858000"/>
  <p:notesSz cx="6858000" cy="9144000"/>
  <p:embeddedFontLst>
    <p:embeddedFont>
      <p:font typeface="72" panose="020B0503030000000003" pitchFamily="34" charset="0"/>
      <p:regular r:id="rId31"/>
      <p:bold r:id="rId32"/>
      <p:italic r:id="rId33"/>
      <p:boldItalic r:id="rId34"/>
    </p:embeddedFont>
    <p:embeddedFont>
      <p:font typeface="Calibri" panose="020F0502020204030204" pitchFamily="34" charset="0"/>
      <p:regular r:id="rId35"/>
      <p:bold r:id="rId36"/>
      <p:italic r:id="rId37"/>
      <p:boldItalic r:id="rId38"/>
    </p:embeddedFont>
    <p:embeddedFont>
      <p:font typeface="Consolas" panose="020B0609020204030204" pitchFamily="49" charset="0"/>
      <p:regular r:id="rId39"/>
      <p:bold r:id="rId40"/>
      <p:italic r:id="rId41"/>
      <p:boldItalic r:id="rId42"/>
    </p:embeddedFont>
    <p:embeddedFont>
      <p:font typeface="Rokkitt" pitchFamily="2" charset="0"/>
      <p:regular r:id="rId43"/>
      <p:bold r:id="rId44"/>
    </p:embeddedFont>
    <p:embeddedFont>
      <p:font typeface="Rubik" panose="00000500000000000000" pitchFamily="2" charset="-79"/>
      <p:regular r:id="rId45"/>
      <p:bold r:id="rId46"/>
      <p:italic r:id="rId47"/>
      <p:boldItalic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B94C644-E205-489D-A2BA-75455913CD63}">
          <p14:sldIdLst>
            <p14:sldId id="256"/>
          </p14:sldIdLst>
        </p14:section>
        <p14:section name="CPU" id="{7883D9BC-773A-4933-9A5B-4EC3027962D9}">
          <p14:sldIdLst>
            <p14:sldId id="257"/>
            <p14:sldId id="258"/>
          </p14:sldIdLst>
        </p14:section>
        <p14:section name="Generaciones de Lenguajes de Progr" id="{98B26391-0600-40F7-A7E1-F84AC4866FC0}">
          <p14:sldIdLst>
            <p14:sldId id="263"/>
            <p14:sldId id="260"/>
            <p14:sldId id="264"/>
            <p14:sldId id="266"/>
            <p14:sldId id="267"/>
            <p14:sldId id="265"/>
          </p14:sldIdLst>
        </p14:section>
        <p14:section name="Java" id="{5C1EFADC-9EC7-4B13-A9EE-013A7BE44F98}">
          <p14:sldIdLst>
            <p14:sldId id="271"/>
            <p14:sldId id="270"/>
            <p14:sldId id="268"/>
            <p14:sldId id="272"/>
            <p14:sldId id="269"/>
            <p14:sldId id="273"/>
            <p14:sldId id="274"/>
            <p14:sldId id="282"/>
          </p14:sldIdLst>
        </p14:section>
        <p14:section name="Ratings" id="{FBE946ED-CC77-4E33-9E3D-FB32AD4015FC}">
          <p14:sldIdLst>
            <p14:sldId id="283"/>
            <p14:sldId id="284"/>
          </p14:sldIdLst>
        </p14:section>
        <p14:section name="Programacion" id="{34A2FF13-B2A0-4703-82C5-0B04FFEC4728}">
          <p14:sldIdLst>
            <p14:sldId id="285"/>
            <p14:sldId id="275"/>
            <p14:sldId id="276"/>
            <p14:sldId id="277"/>
            <p14:sldId id="279"/>
            <p14:sldId id="280"/>
            <p14:sldId id="278"/>
            <p14:sldId id="281"/>
          </p14:sldIdLst>
        </p14:section>
      </p14:sectionLst>
    </p:ext>
    <p:ext uri="{EFAFB233-063F-42B5-8137-9DF3F51BA10A}">
      <p15:sldGuideLst xmlns:p15="http://schemas.microsoft.com/office/powerpoint/2012/main">
        <p15:guide id="1" orient="horz" pos="288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mar Acosta" initials="OA" lastIdx="2" clrIdx="0">
    <p:extLst>
      <p:ext uri="{19B8F6BF-5375-455C-9EA6-DF929625EA0E}">
        <p15:presenceInfo xmlns:p15="http://schemas.microsoft.com/office/powerpoint/2012/main" userId="fea91ed1b063c33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F3078"/>
    <a:srgbClr val="E71E61"/>
    <a:srgbClr val="385723"/>
    <a:srgbClr val="1C7CBB"/>
    <a:srgbClr val="EE9524"/>
    <a:srgbClr val="03A1A4"/>
    <a:srgbClr val="1282A2"/>
    <a:srgbClr val="14151A"/>
    <a:srgbClr val="9C7CA5"/>
    <a:srgbClr val="F55D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92" autoAdjust="0"/>
    <p:restoredTop sz="95807" autoAdjust="0"/>
  </p:normalViewPr>
  <p:slideViewPr>
    <p:cSldViewPr showGuides="1">
      <p:cViewPr varScale="1">
        <p:scale>
          <a:sx n="74" d="100"/>
          <a:sy n="74" d="100"/>
        </p:scale>
        <p:origin x="68" y="380"/>
      </p:cViewPr>
      <p:guideLst>
        <p:guide orient="horz" pos="2880"/>
        <p:guide pos="3840"/>
      </p:guideLst>
    </p:cSldViewPr>
  </p:slideViewPr>
  <p:outlineViewPr>
    <p:cViewPr>
      <p:scale>
        <a:sx n="33" d="100"/>
        <a:sy n="33" d="100"/>
      </p:scale>
      <p:origin x="0" y="-632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F5EF03-2255-4375-93E4-BDC5761CDA7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Informática 1</a:t>
            </a:r>
          </a:p>
        </p:txBody>
      </p:sp>
      <p:sp>
        <p:nvSpPr>
          <p:cNvPr id="3" name="Date Placeholder 2">
            <a:extLst>
              <a:ext uri="{FF2B5EF4-FFF2-40B4-BE49-F238E27FC236}">
                <a16:creationId xmlns:a16="http://schemas.microsoft.com/office/drawing/2014/main" id="{269E0219-049C-4D0E-AD21-524A746E36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336C65-C8FB-4CA1-9977-DBD58C8EDE53}" type="datetimeFigureOut">
              <a:rPr lang="en-US" smtClean="0"/>
              <a:t>9/24/2020</a:t>
            </a:fld>
            <a:endParaRPr lang="en-US"/>
          </a:p>
        </p:txBody>
      </p:sp>
      <p:sp>
        <p:nvSpPr>
          <p:cNvPr id="4" name="Footer Placeholder 3">
            <a:extLst>
              <a:ext uri="{FF2B5EF4-FFF2-40B4-BE49-F238E27FC236}">
                <a16:creationId xmlns:a16="http://schemas.microsoft.com/office/drawing/2014/main" id="{7BF849E9-735A-4086-BBAC-4F112E89491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5D29626-FC6F-481B-984C-7DFE2F8944C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7F5DBAC-1CB5-4833-A3C3-1AC1082DC56F}" type="slidenum">
              <a:rPr lang="en-US" smtClean="0"/>
              <a:t>‹#›</a:t>
            </a:fld>
            <a:endParaRPr lang="en-US"/>
          </a:p>
        </p:txBody>
      </p:sp>
    </p:spTree>
    <p:extLst>
      <p:ext uri="{BB962C8B-B14F-4D97-AF65-F5344CB8AC3E}">
        <p14:creationId xmlns:p14="http://schemas.microsoft.com/office/powerpoint/2010/main" val="2211628090"/>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Informática 1</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51A2FC-1E4A-4EE5-8009-1739AAC40897}" type="datetimeFigureOut">
              <a:rPr lang="en-US" smtClean="0"/>
              <a:t>9/24/2020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0BC04F-7C69-42F9-B407-E3CE0396F1A1}" type="slidenum">
              <a:rPr lang="en-US" smtClean="0"/>
              <a:t>‹#›</a:t>
            </a:fld>
            <a:endParaRPr lang="en-US"/>
          </a:p>
        </p:txBody>
      </p:sp>
    </p:spTree>
    <p:extLst>
      <p:ext uri="{BB962C8B-B14F-4D97-AF65-F5344CB8AC3E}">
        <p14:creationId xmlns:p14="http://schemas.microsoft.com/office/powerpoint/2010/main" val="220565356"/>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Informática 1</a:t>
            </a:r>
          </a:p>
        </p:txBody>
      </p:sp>
      <p:sp>
        <p:nvSpPr>
          <p:cNvPr id="5" name="Slide Number Placeholder 4"/>
          <p:cNvSpPr>
            <a:spLocks noGrp="1"/>
          </p:cNvSpPr>
          <p:nvPr>
            <p:ph type="sldNum" sz="quarter" idx="5"/>
          </p:nvPr>
        </p:nvSpPr>
        <p:spPr/>
        <p:txBody>
          <a:bodyPr/>
          <a:lstStyle/>
          <a:p>
            <a:fld id="{6D0BC04F-7C69-42F9-B407-E3CE0396F1A1}" type="slidenum">
              <a:rPr lang="en-US" smtClean="0"/>
              <a:t>4</a:t>
            </a:fld>
            <a:endParaRPr lang="en-US"/>
          </a:p>
        </p:txBody>
      </p:sp>
    </p:spTree>
    <p:extLst>
      <p:ext uri="{BB962C8B-B14F-4D97-AF65-F5344CB8AC3E}">
        <p14:creationId xmlns:p14="http://schemas.microsoft.com/office/powerpoint/2010/main" val="3035822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3AABD-7735-4106-97F2-AC0DEC1E1A80}"/>
              </a:ext>
            </a:extLst>
          </p:cNvPr>
          <p:cNvSpPr>
            <a:spLocks noGrp="1"/>
          </p:cNvSpPr>
          <p:nvPr>
            <p:ph type="title" hasCustomPrompt="1"/>
          </p:nvPr>
        </p:nvSpPr>
        <p:spPr>
          <a:xfrm>
            <a:off x="304800" y="3433813"/>
            <a:ext cx="9448800" cy="909587"/>
          </a:xfrm>
        </p:spPr>
        <p:txBody>
          <a:bodyPr/>
          <a:lstStyle>
            <a:lvl1pPr>
              <a:defRPr/>
            </a:lvl1pPr>
          </a:lstStyle>
          <a:p>
            <a:r>
              <a:rPr lang="es-MX" dirty="0"/>
              <a:t>Módulo</a:t>
            </a:r>
            <a:endParaRPr lang="en-US" dirty="0"/>
          </a:p>
        </p:txBody>
      </p:sp>
      <p:sp>
        <p:nvSpPr>
          <p:cNvPr id="5" name="Picture Placeholder 4">
            <a:extLst>
              <a:ext uri="{FF2B5EF4-FFF2-40B4-BE49-F238E27FC236}">
                <a16:creationId xmlns:a16="http://schemas.microsoft.com/office/drawing/2014/main" id="{64DC4F16-B9B0-43E4-BE55-ED32CE275DC5}"/>
              </a:ext>
            </a:extLst>
          </p:cNvPr>
          <p:cNvSpPr>
            <a:spLocks noGrp="1"/>
          </p:cNvSpPr>
          <p:nvPr>
            <p:ph type="pic" sz="quarter" idx="10"/>
          </p:nvPr>
        </p:nvSpPr>
        <p:spPr>
          <a:xfrm>
            <a:off x="0" y="-21657"/>
            <a:ext cx="12192000" cy="3450657"/>
          </a:xfrm>
        </p:spPr>
        <p:txBody>
          <a:bodyPr/>
          <a:lstStyle/>
          <a:p>
            <a:endParaRPr lang="en-US"/>
          </a:p>
        </p:txBody>
      </p:sp>
      <p:sp>
        <p:nvSpPr>
          <p:cNvPr id="6" name="Title 1">
            <a:extLst>
              <a:ext uri="{FF2B5EF4-FFF2-40B4-BE49-F238E27FC236}">
                <a16:creationId xmlns:a16="http://schemas.microsoft.com/office/drawing/2014/main" id="{D306BC93-6C92-414A-B271-597F2EEF1790}"/>
              </a:ext>
            </a:extLst>
          </p:cNvPr>
          <p:cNvSpPr txBox="1">
            <a:spLocks/>
          </p:cNvSpPr>
          <p:nvPr userDrawn="1"/>
        </p:nvSpPr>
        <p:spPr>
          <a:xfrm>
            <a:off x="321644" y="4343400"/>
            <a:ext cx="9448800" cy="9095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s-MX" dirty="0">
                <a:latin typeface="+mn-lt"/>
              </a:rPr>
              <a:t>Módulo</a:t>
            </a:r>
            <a:endParaRPr lang="en-US" dirty="0">
              <a:latin typeface="+mn-lt"/>
            </a:endParaRPr>
          </a:p>
        </p:txBody>
      </p:sp>
    </p:spTree>
    <p:extLst>
      <p:ext uri="{BB962C8B-B14F-4D97-AF65-F5344CB8AC3E}">
        <p14:creationId xmlns:p14="http://schemas.microsoft.com/office/powerpoint/2010/main" val="189177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67120-D5B9-496C-BBA6-50E048257E5B}"/>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0B1FC2C-87CB-4CDC-93CD-C8A80B50EF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809600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22CB9-503A-47EB-8E23-6C317997D3EF}"/>
              </a:ext>
            </a:extLst>
          </p:cNvPr>
          <p:cNvSpPr>
            <a:spLocks noGrp="1"/>
          </p:cNvSpPr>
          <p:nvPr>
            <p:ph type="title"/>
          </p:nvPr>
        </p:nvSpPr>
        <p:spPr>
          <a:xfrm>
            <a:off x="304800" y="228600"/>
            <a:ext cx="11582399" cy="685799"/>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B7356C3B-B5B6-41FA-B207-A37D552DF933}"/>
              </a:ext>
            </a:extLst>
          </p:cNvPr>
          <p:cNvSpPr>
            <a:spLocks noGrp="1"/>
          </p:cNvSpPr>
          <p:nvPr>
            <p:ph idx="1"/>
          </p:nvPr>
        </p:nvSpPr>
        <p:spPr>
          <a:xfrm>
            <a:off x="304800" y="1295400"/>
            <a:ext cx="11582400" cy="5197475"/>
          </a:xfrm>
        </p:spPr>
        <p:txBody>
          <a:bodyPr/>
          <a:lstStyle>
            <a:lvl1pPr>
              <a:defRPr>
                <a:latin typeface="72" panose="020B0503030000000003" pitchFamily="34" charset="0"/>
                <a:cs typeface="72" panose="020B0503030000000003" pitchFamily="34" charset="0"/>
              </a:defRPr>
            </a:lvl1pPr>
            <a:lvl2pPr>
              <a:defRPr>
                <a:latin typeface="72" panose="020B0503030000000003" pitchFamily="34" charset="0"/>
                <a:cs typeface="72" panose="020B0503030000000003" pitchFamily="34" charset="0"/>
              </a:defRPr>
            </a:lvl2pPr>
            <a:lvl3pPr>
              <a:defRPr>
                <a:latin typeface="72" panose="020B0503030000000003" pitchFamily="34" charset="0"/>
                <a:cs typeface="72" panose="020B0503030000000003" pitchFamily="34" charset="0"/>
              </a:defRPr>
            </a:lvl3pPr>
            <a:lvl4pPr>
              <a:defRPr>
                <a:latin typeface="72" panose="020B0503030000000003" pitchFamily="34" charset="0"/>
                <a:cs typeface="72" panose="020B0503030000000003" pitchFamily="34" charset="0"/>
              </a:defRPr>
            </a:lvl4pPr>
            <a:lvl5pPr>
              <a:defRPr>
                <a:latin typeface="72" panose="020B0503030000000003" pitchFamily="34" charset="0"/>
                <a:cs typeface="72" panose="020B05030300000000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64783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2127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A7027-5320-4356-BF31-9A647D29A245}"/>
              </a:ext>
            </a:extLst>
          </p:cNvPr>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9CB2DCCE-E40C-41A5-8834-867795AE4F95}"/>
              </a:ext>
            </a:extLst>
          </p:cNvPr>
          <p:cNvSpPr>
            <a:spLocks noGrp="1"/>
          </p:cNvSpPr>
          <p:nvPr>
            <p:ph type="body" idx="1"/>
          </p:nvPr>
        </p:nvSpPr>
        <p:spPr>
          <a:xfrm>
            <a:off x="831850" y="4589463"/>
            <a:ext cx="10515600" cy="1500187"/>
          </a:xfrm>
        </p:spPr>
        <p:txBody>
          <a:bodyPr/>
          <a:lstStyle>
            <a:lvl1pPr marL="0" indent="0">
              <a:buNone/>
              <a:defRPr sz="2400">
                <a:solidFill>
                  <a:schemeClr val="bg1">
                    <a:lumMod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257692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183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2EFC07-23DE-42DC-8898-3D23F50E7CD6}"/>
              </a:ext>
            </a:extLst>
          </p:cNvPr>
          <p:cNvSpPr>
            <a:spLocks noGrp="1"/>
          </p:cNvSpPr>
          <p:nvPr>
            <p:ph type="dt" sz="half" idx="10"/>
          </p:nvPr>
        </p:nvSpPr>
        <p:spPr/>
        <p:txBody>
          <a:bodyPr/>
          <a:lstStyle/>
          <a:p>
            <a:fld id="{FB1E6291-269F-4017-8EF3-5876289F47E8}" type="datetimeFigureOut">
              <a:rPr lang="en-US" smtClean="0"/>
              <a:t>9/24/2020</a:t>
            </a:fld>
            <a:endParaRPr lang="en-US"/>
          </a:p>
        </p:txBody>
      </p:sp>
      <p:sp>
        <p:nvSpPr>
          <p:cNvPr id="3" name="Footer Placeholder 2">
            <a:extLst>
              <a:ext uri="{FF2B5EF4-FFF2-40B4-BE49-F238E27FC236}">
                <a16:creationId xmlns:a16="http://schemas.microsoft.com/office/drawing/2014/main" id="{65A54AAF-0D39-41F9-A739-48D8AC24C9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C40F39-43DB-40AC-88DF-DB040AB0E77B}"/>
              </a:ext>
            </a:extLst>
          </p:cNvPr>
          <p:cNvSpPr>
            <a:spLocks noGrp="1"/>
          </p:cNvSpPr>
          <p:nvPr>
            <p:ph type="sldNum" sz="quarter" idx="12"/>
          </p:nvPr>
        </p:nvSpPr>
        <p:spPr/>
        <p:txBody>
          <a:bodyPr/>
          <a:lstStyle/>
          <a:p>
            <a:fld id="{7823D4CB-B0FD-47F7-BD03-A2F41CD6399B}" type="slidenum">
              <a:rPr lang="en-US" smtClean="0"/>
              <a:t>‹#›</a:t>
            </a:fld>
            <a:endParaRPr lang="en-US"/>
          </a:p>
        </p:txBody>
      </p:sp>
    </p:spTree>
    <p:extLst>
      <p:ext uri="{BB962C8B-B14F-4D97-AF65-F5344CB8AC3E}">
        <p14:creationId xmlns:p14="http://schemas.microsoft.com/office/powerpoint/2010/main" val="33239184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1CC501-6AF2-4226-83B3-CC85DED084EA}"/>
              </a:ext>
            </a:extLst>
          </p:cNvPr>
          <p:cNvSpPr>
            <a:spLocks noGrp="1"/>
          </p:cNvSpPr>
          <p:nvPr>
            <p:ph type="title"/>
          </p:nvPr>
        </p:nvSpPr>
        <p:spPr>
          <a:xfrm>
            <a:off x="304801" y="228600"/>
            <a:ext cx="9448800" cy="685799"/>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6E21C03-A647-4424-967D-746AACF71EE8}"/>
              </a:ext>
            </a:extLst>
          </p:cNvPr>
          <p:cNvSpPr>
            <a:spLocks noGrp="1"/>
          </p:cNvSpPr>
          <p:nvPr>
            <p:ph type="body" idx="1"/>
          </p:nvPr>
        </p:nvSpPr>
        <p:spPr>
          <a:xfrm>
            <a:off x="304800" y="1295400"/>
            <a:ext cx="9448800" cy="519747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90547151"/>
      </p:ext>
    </p:extLst>
  </p:cSld>
  <p:clrMap bg1="lt1" tx1="dk1" bg2="lt2" tx2="dk2" accent1="accent1" accent2="accent2" accent3="accent3" accent4="accent4" accent5="accent5" accent6="accent6" hlink="hlink" folHlink="folHlink"/>
  <p:sldLayoutIdLst>
    <p:sldLayoutId id="2147483652" r:id="rId1"/>
    <p:sldLayoutId id="2147483649" r:id="rId2"/>
    <p:sldLayoutId id="2147483650" r:id="rId3"/>
    <p:sldLayoutId id="2147483651" r:id="rId4"/>
    <p:sldLayoutId id="2147483653" r:id="rId5"/>
    <p:sldLayoutId id="2147483654" r:id="rId6"/>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72" panose="020B0503030000000003" pitchFamily="34" charset="0"/>
          <a:ea typeface="+mn-ea"/>
          <a:cs typeface="72" panose="020B05030300000000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72" panose="020B0503030000000003" pitchFamily="34" charset="0"/>
          <a:ea typeface="+mn-ea"/>
          <a:cs typeface="72" panose="020B05030300000000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72" panose="020B0503030000000003" pitchFamily="34" charset="0"/>
          <a:ea typeface="+mn-ea"/>
          <a:cs typeface="72" panose="020B05030300000000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72" panose="020B0503030000000003" pitchFamily="34" charset="0"/>
          <a:ea typeface="+mn-ea"/>
          <a:cs typeface="72" panose="020B05030300000000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72" panose="020B0503030000000003" pitchFamily="34" charset="0"/>
          <a:ea typeface="+mn-ea"/>
          <a:cs typeface="72" panose="020B05030300000000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userDrawn="1">
          <p15:clr>
            <a:srgbClr val="F26B43"/>
          </p15:clr>
        </p15:guide>
        <p15:guide id="2" pos="7488" userDrawn="1">
          <p15:clr>
            <a:srgbClr val="F26B43"/>
          </p15:clr>
        </p15:guide>
        <p15:guide id="3" orient="horz" pos="4080" userDrawn="1">
          <p15:clr>
            <a:srgbClr val="F26B43"/>
          </p15:clr>
        </p15:guide>
        <p15:guide id="4" orient="horz" pos="144" userDrawn="1">
          <p15:clr>
            <a:srgbClr val="F26B43"/>
          </p15:clr>
        </p15:guide>
        <p15:guide id="5" orient="horz" pos="576" userDrawn="1">
          <p15:clr>
            <a:srgbClr val="F26B43"/>
          </p15:clr>
        </p15:guide>
        <p15:guide id="6" pos="6144" userDrawn="1">
          <p15:clr>
            <a:srgbClr val="F26B43"/>
          </p15:clr>
        </p15:guide>
        <p15:guide id="7" orient="horz" pos="81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30604-DA4C-4381-81DD-4F5FE36C3E18}"/>
              </a:ext>
            </a:extLst>
          </p:cNvPr>
          <p:cNvSpPr>
            <a:spLocks noGrp="1"/>
          </p:cNvSpPr>
          <p:nvPr>
            <p:ph type="ctrTitle"/>
          </p:nvPr>
        </p:nvSpPr>
        <p:spPr>
          <a:xfrm>
            <a:off x="304800" y="3429000"/>
            <a:ext cx="5791200" cy="914400"/>
          </a:xfrm>
        </p:spPr>
        <p:txBody>
          <a:bodyPr>
            <a:noAutofit/>
          </a:bodyPr>
          <a:lstStyle/>
          <a:p>
            <a:pPr algn="l"/>
            <a:r>
              <a:rPr lang="es-MX" dirty="0">
                <a:solidFill>
                  <a:srgbClr val="212738"/>
                </a:solidFill>
              </a:rPr>
              <a:t>Módulo 4</a:t>
            </a:r>
            <a:endParaRPr lang="en-US" dirty="0">
              <a:solidFill>
                <a:srgbClr val="212738"/>
              </a:solidFill>
            </a:endParaRPr>
          </a:p>
        </p:txBody>
      </p:sp>
      <p:sp>
        <p:nvSpPr>
          <p:cNvPr id="3" name="Subtitle 2">
            <a:extLst>
              <a:ext uri="{FF2B5EF4-FFF2-40B4-BE49-F238E27FC236}">
                <a16:creationId xmlns:a16="http://schemas.microsoft.com/office/drawing/2014/main" id="{A97F30B0-967F-4588-9290-F5F86EAF7BD9}"/>
              </a:ext>
            </a:extLst>
          </p:cNvPr>
          <p:cNvSpPr>
            <a:spLocks noGrp="1"/>
          </p:cNvSpPr>
          <p:nvPr>
            <p:ph type="subTitle" idx="1"/>
          </p:nvPr>
        </p:nvSpPr>
        <p:spPr>
          <a:xfrm>
            <a:off x="304800" y="4343400"/>
            <a:ext cx="8991600" cy="677334"/>
          </a:xfrm>
        </p:spPr>
        <p:txBody>
          <a:bodyPr>
            <a:normAutofit/>
          </a:bodyPr>
          <a:lstStyle/>
          <a:p>
            <a:pPr algn="l"/>
            <a:r>
              <a:rPr lang="es-MX" sz="4000" b="1" dirty="0">
                <a:solidFill>
                  <a:srgbClr val="EF3078"/>
                </a:solidFill>
              </a:rPr>
              <a:t>Lenguajes de Programación</a:t>
            </a:r>
            <a:endParaRPr lang="en-US" sz="4000" b="1" dirty="0">
              <a:solidFill>
                <a:srgbClr val="EF3078"/>
              </a:solidFill>
            </a:endParaRPr>
          </a:p>
        </p:txBody>
      </p:sp>
      <p:grpSp>
        <p:nvGrpSpPr>
          <p:cNvPr id="9" name="Group 8">
            <a:extLst>
              <a:ext uri="{FF2B5EF4-FFF2-40B4-BE49-F238E27FC236}">
                <a16:creationId xmlns:a16="http://schemas.microsoft.com/office/drawing/2014/main" id="{2930C989-AA10-4780-AD2B-8EC265CF24D5}"/>
              </a:ext>
            </a:extLst>
          </p:cNvPr>
          <p:cNvGrpSpPr/>
          <p:nvPr/>
        </p:nvGrpSpPr>
        <p:grpSpPr>
          <a:xfrm>
            <a:off x="0" y="0"/>
            <a:ext cx="12192000" cy="3428997"/>
            <a:chOff x="0" y="1"/>
            <a:chExt cx="12192000" cy="3428997"/>
          </a:xfrm>
        </p:grpSpPr>
        <p:pic>
          <p:nvPicPr>
            <p:cNvPr id="7" name="Picture 6" descr="A screenshot of a cell phone&#10;&#10;Description automatically generated">
              <a:extLst>
                <a:ext uri="{FF2B5EF4-FFF2-40B4-BE49-F238E27FC236}">
                  <a16:creationId xmlns:a16="http://schemas.microsoft.com/office/drawing/2014/main" id="{E6E0ED4C-2734-450B-A97B-9DDC548221DF}"/>
                </a:ext>
              </a:extLst>
            </p:cNvPr>
            <p:cNvPicPr>
              <a:picLocks noChangeAspect="1"/>
            </p:cNvPicPr>
            <p:nvPr/>
          </p:nvPicPr>
          <p:blipFill rotWithShape="1">
            <a:blip r:embed="rId2">
              <a:extLst>
                <a:ext uri="{28A0092B-C50C-407E-A947-70E740481C1C}">
                  <a14:useLocalDpi xmlns:a14="http://schemas.microsoft.com/office/drawing/2010/main" val="0"/>
                </a:ext>
              </a:extLst>
            </a:blip>
            <a:srcRect b="63254"/>
            <a:stretch/>
          </p:blipFill>
          <p:spPr>
            <a:xfrm>
              <a:off x="0" y="1"/>
              <a:ext cx="12192000" cy="182880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B33D92BB-F12E-41F6-851B-96BB018D8361}"/>
                </a:ext>
              </a:extLst>
            </p:cNvPr>
            <p:cNvPicPr>
              <a:picLocks noChangeAspect="1"/>
            </p:cNvPicPr>
            <p:nvPr/>
          </p:nvPicPr>
          <p:blipFill rotWithShape="1">
            <a:blip r:embed="rId2">
              <a:extLst>
                <a:ext uri="{28A0092B-C50C-407E-A947-70E740481C1C}">
                  <a14:useLocalDpi xmlns:a14="http://schemas.microsoft.com/office/drawing/2010/main" val="0"/>
                </a:ext>
              </a:extLst>
            </a:blip>
            <a:srcRect t="62773" b="3543"/>
            <a:stretch/>
          </p:blipFill>
          <p:spPr>
            <a:xfrm>
              <a:off x="0" y="1752600"/>
              <a:ext cx="12192000" cy="1676398"/>
            </a:xfrm>
            <a:prstGeom prst="rect">
              <a:avLst/>
            </a:prstGeom>
          </p:spPr>
        </p:pic>
      </p:grpSp>
    </p:spTree>
    <p:extLst>
      <p:ext uri="{BB962C8B-B14F-4D97-AF65-F5344CB8AC3E}">
        <p14:creationId xmlns:p14="http://schemas.microsoft.com/office/powerpoint/2010/main" val="1217273916"/>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9B989-4E15-4BF0-87B6-A0EB9A390017}"/>
              </a:ext>
            </a:extLst>
          </p:cNvPr>
          <p:cNvSpPr>
            <a:spLocks noGrp="1"/>
          </p:cNvSpPr>
          <p:nvPr>
            <p:ph type="title"/>
          </p:nvPr>
        </p:nvSpPr>
        <p:spPr/>
        <p:txBody>
          <a:bodyPr/>
          <a:lstStyle/>
          <a:p>
            <a:r>
              <a:rPr lang="es-MX" dirty="0"/>
              <a:t>¿Qué es Java?</a:t>
            </a:r>
            <a:endParaRPr lang="en-US" dirty="0"/>
          </a:p>
        </p:txBody>
      </p:sp>
      <p:sp>
        <p:nvSpPr>
          <p:cNvPr id="3" name="Text Placeholder 2">
            <a:extLst>
              <a:ext uri="{FF2B5EF4-FFF2-40B4-BE49-F238E27FC236}">
                <a16:creationId xmlns:a16="http://schemas.microsoft.com/office/drawing/2014/main" id="{75BDFACB-6342-4345-9B10-57E5561D711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32822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0061AB-687C-4B6F-995D-B802E8E3F92A}"/>
              </a:ext>
            </a:extLst>
          </p:cNvPr>
          <p:cNvPicPr>
            <a:picLocks noChangeAspect="1"/>
          </p:cNvPicPr>
          <p:nvPr/>
        </p:nvPicPr>
        <p:blipFill>
          <a:blip r:embed="rId2"/>
          <a:stretch>
            <a:fillRect/>
          </a:stretch>
        </p:blipFill>
        <p:spPr>
          <a:xfrm>
            <a:off x="2130221" y="406244"/>
            <a:ext cx="7931558" cy="6045511"/>
          </a:xfrm>
          <a:prstGeom prst="rect">
            <a:avLst/>
          </a:prstGeom>
        </p:spPr>
      </p:pic>
    </p:spTree>
    <p:extLst>
      <p:ext uri="{BB962C8B-B14F-4D97-AF65-F5344CB8AC3E}">
        <p14:creationId xmlns:p14="http://schemas.microsoft.com/office/powerpoint/2010/main" val="4016056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E6D75-0237-46E4-8E8A-7EFB10E13CB4}"/>
              </a:ext>
            </a:extLst>
          </p:cNvPr>
          <p:cNvSpPr>
            <a:spLocks noGrp="1"/>
          </p:cNvSpPr>
          <p:nvPr>
            <p:ph type="title"/>
          </p:nvPr>
        </p:nvSpPr>
        <p:spPr/>
        <p:txBody>
          <a:bodyPr>
            <a:normAutofit fontScale="90000"/>
          </a:bodyPr>
          <a:lstStyle/>
          <a:p>
            <a:r>
              <a:rPr lang="es-MX" dirty="0"/>
              <a:t>¿Qué es Java?</a:t>
            </a:r>
            <a:endParaRPr lang="en-US" dirty="0"/>
          </a:p>
        </p:txBody>
      </p:sp>
      <p:sp>
        <p:nvSpPr>
          <p:cNvPr id="3" name="Content Placeholder 2">
            <a:extLst>
              <a:ext uri="{FF2B5EF4-FFF2-40B4-BE49-F238E27FC236}">
                <a16:creationId xmlns:a16="http://schemas.microsoft.com/office/drawing/2014/main" id="{3A5C4056-37F9-49A2-921E-903F742FD7F7}"/>
              </a:ext>
            </a:extLst>
          </p:cNvPr>
          <p:cNvSpPr>
            <a:spLocks noGrp="1"/>
          </p:cNvSpPr>
          <p:nvPr>
            <p:ph idx="1"/>
          </p:nvPr>
        </p:nvSpPr>
        <p:spPr/>
        <p:txBody>
          <a:bodyPr/>
          <a:lstStyle/>
          <a:p>
            <a:pPr marL="0" indent="0">
              <a:buNone/>
            </a:pPr>
            <a:r>
              <a:rPr lang="es-MX" dirty="0"/>
              <a:t>Es un lenguaje de programación de </a:t>
            </a:r>
            <a:r>
              <a:rPr lang="es-MX" b="1" dirty="0">
                <a:solidFill>
                  <a:srgbClr val="E71E61"/>
                </a:solidFill>
              </a:rPr>
              <a:t>alto nivel </a:t>
            </a:r>
            <a:r>
              <a:rPr lang="es-MX" dirty="0"/>
              <a:t>que se ejecuta en una máquina virtual (Java Virtual Machine, JVM). Sus principales fortalezas son:</a:t>
            </a:r>
          </a:p>
          <a:p>
            <a:r>
              <a:rPr lang="es-MX" b="1" dirty="0">
                <a:solidFill>
                  <a:srgbClr val="EF3078"/>
                </a:solidFill>
              </a:rPr>
              <a:t>Cross-</a:t>
            </a:r>
            <a:r>
              <a:rPr lang="es-MX" b="1" dirty="0" err="1">
                <a:solidFill>
                  <a:srgbClr val="EF3078"/>
                </a:solidFill>
              </a:rPr>
              <a:t>platform</a:t>
            </a:r>
            <a:r>
              <a:rPr lang="es-MX" dirty="0"/>
              <a:t> (ejecutable en Windows, Mac, Linux, iOS, Android)</a:t>
            </a:r>
          </a:p>
          <a:p>
            <a:r>
              <a:rPr lang="es-MX" dirty="0"/>
              <a:t>Permite desarrollar </a:t>
            </a:r>
            <a:r>
              <a:rPr lang="es-MX" b="1" dirty="0">
                <a:solidFill>
                  <a:srgbClr val="EF3078"/>
                </a:solidFill>
              </a:rPr>
              <a:t>aplicaciones de cualquier tipo</a:t>
            </a:r>
            <a:r>
              <a:rPr lang="es-MX" dirty="0"/>
              <a:t>: móviles, web, videojuegos, software de servidor, microservicios, </a:t>
            </a:r>
            <a:r>
              <a:rPr lang="es-MX" dirty="0" err="1"/>
              <a:t>APIs</a:t>
            </a:r>
            <a:r>
              <a:rPr lang="es-MX" dirty="0"/>
              <a:t>.</a:t>
            </a:r>
          </a:p>
          <a:p>
            <a:r>
              <a:rPr lang="es-MX" dirty="0"/>
              <a:t>Orientado a objetos</a:t>
            </a:r>
          </a:p>
          <a:p>
            <a:r>
              <a:rPr lang="es-MX" dirty="0"/>
              <a:t>Muchas </a:t>
            </a:r>
            <a:r>
              <a:rPr lang="es-MX" b="1" dirty="0">
                <a:solidFill>
                  <a:srgbClr val="EF3078"/>
                </a:solidFill>
              </a:rPr>
              <a:t>similitudes sintácticas con otros lenguajes de programación</a:t>
            </a:r>
            <a:r>
              <a:rPr lang="es-MX" dirty="0"/>
              <a:t>.</a:t>
            </a:r>
          </a:p>
          <a:p>
            <a:r>
              <a:rPr lang="es-MX" dirty="0"/>
              <a:t>Excelente </a:t>
            </a:r>
            <a:r>
              <a:rPr lang="es-MX" b="1" dirty="0">
                <a:solidFill>
                  <a:srgbClr val="EF3078"/>
                </a:solidFill>
              </a:rPr>
              <a:t>primer</a:t>
            </a:r>
            <a:r>
              <a:rPr lang="es-MX" dirty="0"/>
              <a:t> lenguaje de programación.</a:t>
            </a:r>
            <a:endParaRPr lang="en-US" dirty="0"/>
          </a:p>
        </p:txBody>
      </p:sp>
    </p:spTree>
    <p:extLst>
      <p:ext uri="{BB962C8B-B14F-4D97-AF65-F5344CB8AC3E}">
        <p14:creationId xmlns:p14="http://schemas.microsoft.com/office/powerpoint/2010/main" val="3418756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7CD9B4-9A7C-4CD2-8C45-803673CD6D17}"/>
              </a:ext>
            </a:extLst>
          </p:cNvPr>
          <p:cNvPicPr>
            <a:picLocks noChangeAspect="1"/>
          </p:cNvPicPr>
          <p:nvPr/>
        </p:nvPicPr>
        <p:blipFill>
          <a:blip r:embed="rId2"/>
          <a:stretch>
            <a:fillRect/>
          </a:stretch>
        </p:blipFill>
        <p:spPr>
          <a:xfrm>
            <a:off x="1295400" y="152399"/>
            <a:ext cx="10363200" cy="6641313"/>
          </a:xfrm>
          <a:prstGeom prst="rect">
            <a:avLst/>
          </a:prstGeom>
        </p:spPr>
      </p:pic>
    </p:spTree>
    <p:extLst>
      <p:ext uri="{BB962C8B-B14F-4D97-AF65-F5344CB8AC3E}">
        <p14:creationId xmlns:p14="http://schemas.microsoft.com/office/powerpoint/2010/main" val="3437496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E67B2-0FEC-46AA-8E75-CC0C4A93935E}"/>
              </a:ext>
            </a:extLst>
          </p:cNvPr>
          <p:cNvSpPr>
            <a:spLocks noGrp="1"/>
          </p:cNvSpPr>
          <p:nvPr>
            <p:ph type="title"/>
          </p:nvPr>
        </p:nvSpPr>
        <p:spPr/>
        <p:txBody>
          <a:bodyPr>
            <a:normAutofit fontScale="90000"/>
          </a:bodyPr>
          <a:lstStyle/>
          <a:p>
            <a:r>
              <a:rPr lang="es-MX" dirty="0"/>
              <a:t>Clases</a:t>
            </a:r>
            <a:endParaRPr lang="en-US" dirty="0"/>
          </a:p>
        </p:txBody>
      </p:sp>
      <p:sp>
        <p:nvSpPr>
          <p:cNvPr id="3" name="Content Placeholder 2">
            <a:extLst>
              <a:ext uri="{FF2B5EF4-FFF2-40B4-BE49-F238E27FC236}">
                <a16:creationId xmlns:a16="http://schemas.microsoft.com/office/drawing/2014/main" id="{A24A5713-91D8-4259-8D3E-FE01505FE9FF}"/>
              </a:ext>
            </a:extLst>
          </p:cNvPr>
          <p:cNvSpPr>
            <a:spLocks noGrp="1"/>
          </p:cNvSpPr>
          <p:nvPr>
            <p:ph idx="1"/>
          </p:nvPr>
        </p:nvSpPr>
        <p:spPr>
          <a:xfrm>
            <a:off x="304800" y="1143001"/>
            <a:ext cx="11582400" cy="2362199"/>
          </a:xfrm>
        </p:spPr>
        <p:txBody>
          <a:bodyPr/>
          <a:lstStyle/>
          <a:p>
            <a:pPr marL="0" indent="0">
              <a:buNone/>
            </a:pPr>
            <a:r>
              <a:rPr lang="es-MX" dirty="0"/>
              <a:t>Los programas en Java se llaman </a:t>
            </a:r>
            <a:r>
              <a:rPr lang="es-MX" b="1" dirty="0">
                <a:solidFill>
                  <a:srgbClr val="EF3078"/>
                </a:solidFill>
              </a:rPr>
              <a:t>clases</a:t>
            </a:r>
            <a:r>
              <a:rPr lang="es-MX" dirty="0"/>
              <a:t>. Para poder ejecutar una clase, </a:t>
            </a:r>
            <a:r>
              <a:rPr lang="es-MX" b="1" dirty="0">
                <a:solidFill>
                  <a:srgbClr val="EF3078"/>
                </a:solidFill>
              </a:rPr>
              <a:t>antes debemos compilarla</a:t>
            </a:r>
            <a:r>
              <a:rPr lang="es-MX" dirty="0"/>
              <a:t>. El proceso se lleva a cabo mediante un compilador.</a:t>
            </a:r>
          </a:p>
          <a:p>
            <a:pPr marL="0" indent="0">
              <a:buNone/>
            </a:pPr>
            <a:r>
              <a:rPr lang="es-MX" dirty="0"/>
              <a:t>El compilador de Java toma un archivo de </a:t>
            </a:r>
            <a:r>
              <a:rPr lang="es-MX" b="1" dirty="0">
                <a:solidFill>
                  <a:srgbClr val="EF3078"/>
                </a:solidFill>
              </a:rPr>
              <a:t>código fuente </a:t>
            </a:r>
            <a:r>
              <a:rPr lang="es-MX" dirty="0"/>
              <a:t>(</a:t>
            </a:r>
            <a:r>
              <a:rPr lang="es-MX" dirty="0" err="1"/>
              <a:t>source</a:t>
            </a:r>
            <a:r>
              <a:rPr lang="es-MX" dirty="0"/>
              <a:t> </a:t>
            </a:r>
            <a:r>
              <a:rPr lang="es-MX" dirty="0" err="1"/>
              <a:t>code</a:t>
            </a:r>
            <a:r>
              <a:rPr lang="es-MX" dirty="0"/>
              <a:t>), y lo convierte en un archivo de código </a:t>
            </a:r>
            <a:r>
              <a:rPr lang="es-MX" b="1" dirty="0" err="1">
                <a:solidFill>
                  <a:srgbClr val="EF3078"/>
                </a:solidFill>
              </a:rPr>
              <a:t>bytecode</a:t>
            </a:r>
            <a:r>
              <a:rPr lang="es-MX" dirty="0"/>
              <a:t>.</a:t>
            </a:r>
            <a:endParaRPr lang="en-US" dirty="0"/>
          </a:p>
        </p:txBody>
      </p:sp>
      <p:grpSp>
        <p:nvGrpSpPr>
          <p:cNvPr id="18" name="Group 17">
            <a:extLst>
              <a:ext uri="{FF2B5EF4-FFF2-40B4-BE49-F238E27FC236}">
                <a16:creationId xmlns:a16="http://schemas.microsoft.com/office/drawing/2014/main" id="{897A26FF-22D2-4CEC-8B13-F237E08E70A3}"/>
              </a:ext>
            </a:extLst>
          </p:cNvPr>
          <p:cNvGrpSpPr/>
          <p:nvPr/>
        </p:nvGrpSpPr>
        <p:grpSpPr>
          <a:xfrm>
            <a:off x="2743200" y="4038600"/>
            <a:ext cx="2057400" cy="1888775"/>
            <a:chOff x="2743200" y="4038600"/>
            <a:chExt cx="2057400" cy="1888775"/>
          </a:xfrm>
        </p:grpSpPr>
        <p:pic>
          <p:nvPicPr>
            <p:cNvPr id="5" name="Graphic 4" descr="Document">
              <a:extLst>
                <a:ext uri="{FF2B5EF4-FFF2-40B4-BE49-F238E27FC236}">
                  <a16:creationId xmlns:a16="http://schemas.microsoft.com/office/drawing/2014/main" id="{3ED6C37E-A8F6-4F2D-8424-CEA54056EB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76600" y="4562702"/>
              <a:ext cx="914400" cy="914400"/>
            </a:xfrm>
            <a:prstGeom prst="rect">
              <a:avLst/>
            </a:prstGeom>
          </p:spPr>
        </p:pic>
        <p:sp>
          <p:nvSpPr>
            <p:cNvPr id="11" name="TextBox 10">
              <a:extLst>
                <a:ext uri="{FF2B5EF4-FFF2-40B4-BE49-F238E27FC236}">
                  <a16:creationId xmlns:a16="http://schemas.microsoft.com/office/drawing/2014/main" id="{3BF97E60-0CE4-48DE-B06A-6AE48EE98726}"/>
                </a:ext>
              </a:extLst>
            </p:cNvPr>
            <p:cNvSpPr txBox="1"/>
            <p:nvPr/>
          </p:nvSpPr>
          <p:spPr>
            <a:xfrm>
              <a:off x="2743200" y="4038600"/>
              <a:ext cx="2057400" cy="369332"/>
            </a:xfrm>
            <a:prstGeom prst="rect">
              <a:avLst/>
            </a:prstGeom>
            <a:noFill/>
          </p:spPr>
          <p:txBody>
            <a:bodyPr wrap="square" rtlCol="0">
              <a:spAutoFit/>
            </a:bodyPr>
            <a:lstStyle/>
            <a:p>
              <a:pPr algn="ctr"/>
              <a:r>
                <a:rPr lang="es-MX" dirty="0" err="1"/>
                <a:t>Source</a:t>
              </a:r>
              <a:r>
                <a:rPr lang="es-MX" dirty="0"/>
                <a:t> File</a:t>
              </a:r>
              <a:endParaRPr lang="en-US" dirty="0"/>
            </a:p>
          </p:txBody>
        </p:sp>
        <p:sp>
          <p:nvSpPr>
            <p:cNvPr id="12" name="Rectangle: Rounded Corners 11">
              <a:extLst>
                <a:ext uri="{FF2B5EF4-FFF2-40B4-BE49-F238E27FC236}">
                  <a16:creationId xmlns:a16="http://schemas.microsoft.com/office/drawing/2014/main" id="{83C34C16-C14B-4E8F-B393-06B0FC596186}"/>
                </a:ext>
              </a:extLst>
            </p:cNvPr>
            <p:cNvSpPr/>
            <p:nvPr/>
          </p:nvSpPr>
          <p:spPr>
            <a:xfrm>
              <a:off x="2985655" y="5558043"/>
              <a:ext cx="1524000" cy="36933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latin typeface="Consolas" panose="020B0609020204030204" pitchFamily="49" charset="0"/>
                  <a:cs typeface="Cascadia Code" panose="020B0609020000020004" pitchFamily="49" charset="0"/>
                </a:rPr>
                <a:t>MyProgram.java</a:t>
              </a:r>
              <a:endParaRPr lang="en-US" sz="1200" dirty="0">
                <a:latin typeface="Consolas" panose="020B0609020204030204" pitchFamily="49" charset="0"/>
                <a:cs typeface="Cascadia Code" panose="020B0609020000020004" pitchFamily="49" charset="0"/>
              </a:endParaRPr>
            </a:p>
          </p:txBody>
        </p:sp>
      </p:grpSp>
      <p:grpSp>
        <p:nvGrpSpPr>
          <p:cNvPr id="21" name="Group 20">
            <a:extLst>
              <a:ext uri="{FF2B5EF4-FFF2-40B4-BE49-F238E27FC236}">
                <a16:creationId xmlns:a16="http://schemas.microsoft.com/office/drawing/2014/main" id="{27D8E24D-82CF-4DE4-92AF-7CE3F7DF9F16}"/>
              </a:ext>
            </a:extLst>
          </p:cNvPr>
          <p:cNvGrpSpPr/>
          <p:nvPr/>
        </p:nvGrpSpPr>
        <p:grpSpPr>
          <a:xfrm>
            <a:off x="7086600" y="4084720"/>
            <a:ext cx="2057400" cy="1842655"/>
            <a:chOff x="7086600" y="4084720"/>
            <a:chExt cx="2057400" cy="1842655"/>
          </a:xfrm>
        </p:grpSpPr>
        <p:pic>
          <p:nvPicPr>
            <p:cNvPr id="7" name="Graphic 6" descr="Document">
              <a:extLst>
                <a:ext uri="{FF2B5EF4-FFF2-40B4-BE49-F238E27FC236}">
                  <a16:creationId xmlns:a16="http://schemas.microsoft.com/office/drawing/2014/main" id="{86139F8E-9756-4676-9DE2-4D021433B9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10500" y="4562702"/>
              <a:ext cx="914400" cy="914400"/>
            </a:xfrm>
            <a:prstGeom prst="rect">
              <a:avLst/>
            </a:prstGeom>
          </p:spPr>
        </p:pic>
        <p:grpSp>
          <p:nvGrpSpPr>
            <p:cNvPr id="19" name="Group 18">
              <a:extLst>
                <a:ext uri="{FF2B5EF4-FFF2-40B4-BE49-F238E27FC236}">
                  <a16:creationId xmlns:a16="http://schemas.microsoft.com/office/drawing/2014/main" id="{72CF1749-5D3E-4DC9-A8A1-51EDEE7AB7D2}"/>
                </a:ext>
              </a:extLst>
            </p:cNvPr>
            <p:cNvGrpSpPr/>
            <p:nvPr/>
          </p:nvGrpSpPr>
          <p:grpSpPr>
            <a:xfrm>
              <a:off x="7086600" y="4084720"/>
              <a:ext cx="2057400" cy="1842655"/>
              <a:chOff x="7086600" y="4084720"/>
              <a:chExt cx="2057400" cy="1842655"/>
            </a:xfrm>
          </p:grpSpPr>
          <p:pic>
            <p:nvPicPr>
              <p:cNvPr id="9" name="Graphic 8" descr="Document">
                <a:extLst>
                  <a:ext uri="{FF2B5EF4-FFF2-40B4-BE49-F238E27FC236}">
                    <a16:creationId xmlns:a16="http://schemas.microsoft.com/office/drawing/2014/main" id="{6B8072C1-41F2-4DBF-BE97-9A44E0317E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24355" y="4562702"/>
                <a:ext cx="914400" cy="914400"/>
              </a:xfrm>
              <a:prstGeom prst="rect">
                <a:avLst/>
              </a:prstGeom>
            </p:spPr>
          </p:pic>
          <p:sp>
            <p:nvSpPr>
              <p:cNvPr id="13" name="Rectangle: Rounded Corners 12">
                <a:extLst>
                  <a:ext uri="{FF2B5EF4-FFF2-40B4-BE49-F238E27FC236}">
                    <a16:creationId xmlns:a16="http://schemas.microsoft.com/office/drawing/2014/main" id="{311A5BC0-7CD0-465F-AF62-107076110A82}"/>
                  </a:ext>
                </a:extLst>
              </p:cNvPr>
              <p:cNvSpPr/>
              <p:nvPr/>
            </p:nvSpPr>
            <p:spPr>
              <a:xfrm>
                <a:off x="7505700" y="5558043"/>
                <a:ext cx="1524000" cy="36933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latin typeface="Consolas" panose="020B0609020204030204" pitchFamily="49" charset="0"/>
                    <a:cs typeface="Cascadia Code" panose="020B0609020000020004" pitchFamily="49" charset="0"/>
                  </a:rPr>
                  <a:t>MyProgram.class</a:t>
                </a:r>
                <a:endParaRPr lang="en-US" sz="1200" dirty="0">
                  <a:latin typeface="Consolas" panose="020B0609020204030204" pitchFamily="49" charset="0"/>
                  <a:cs typeface="Cascadia Code" panose="020B0609020000020004" pitchFamily="49" charset="0"/>
                </a:endParaRPr>
              </a:p>
            </p:txBody>
          </p:sp>
          <p:sp>
            <p:nvSpPr>
              <p:cNvPr id="14" name="TextBox 13">
                <a:extLst>
                  <a:ext uri="{FF2B5EF4-FFF2-40B4-BE49-F238E27FC236}">
                    <a16:creationId xmlns:a16="http://schemas.microsoft.com/office/drawing/2014/main" id="{B706D799-CCE0-4BDF-86D3-F797BDA4B737}"/>
                  </a:ext>
                </a:extLst>
              </p:cNvPr>
              <p:cNvSpPr txBox="1"/>
              <p:nvPr/>
            </p:nvSpPr>
            <p:spPr>
              <a:xfrm>
                <a:off x="7086600" y="4084720"/>
                <a:ext cx="2057400" cy="369332"/>
              </a:xfrm>
              <a:prstGeom prst="rect">
                <a:avLst/>
              </a:prstGeom>
              <a:noFill/>
            </p:spPr>
            <p:txBody>
              <a:bodyPr wrap="square" rtlCol="0">
                <a:spAutoFit/>
              </a:bodyPr>
              <a:lstStyle/>
              <a:p>
                <a:pPr algn="ctr"/>
                <a:r>
                  <a:rPr lang="es-MX" dirty="0" err="1"/>
                  <a:t>Bytecode</a:t>
                </a:r>
                <a:r>
                  <a:rPr lang="es-MX" dirty="0"/>
                  <a:t> file</a:t>
                </a:r>
                <a:endParaRPr lang="en-US" dirty="0"/>
              </a:p>
            </p:txBody>
          </p:sp>
        </p:grpSp>
      </p:grpSp>
      <p:sp>
        <p:nvSpPr>
          <p:cNvPr id="20" name="Arrow: Right 19">
            <a:extLst>
              <a:ext uri="{FF2B5EF4-FFF2-40B4-BE49-F238E27FC236}">
                <a16:creationId xmlns:a16="http://schemas.microsoft.com/office/drawing/2014/main" id="{DD21D6E2-CEAA-4BE0-AD7E-1BCDB5B56162}"/>
              </a:ext>
            </a:extLst>
          </p:cNvPr>
          <p:cNvSpPr/>
          <p:nvPr/>
        </p:nvSpPr>
        <p:spPr>
          <a:xfrm>
            <a:off x="5286374" y="4775077"/>
            <a:ext cx="1619250" cy="70202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Compilador</a:t>
            </a:r>
            <a:endParaRPr lang="en-US" dirty="0"/>
          </a:p>
        </p:txBody>
      </p:sp>
    </p:spTree>
    <p:extLst>
      <p:ext uri="{BB962C8B-B14F-4D97-AF65-F5344CB8AC3E}">
        <p14:creationId xmlns:p14="http://schemas.microsoft.com/office/powerpoint/2010/main" val="3584648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ppt_x"/>
                                          </p:val>
                                        </p:tav>
                                        <p:tav tm="100000">
                                          <p:val>
                                            <p:strVal val="#ppt_x"/>
                                          </p:val>
                                        </p:tav>
                                      </p:tavLst>
                                    </p:anim>
                                    <p:anim calcmode="lin" valueType="num">
                                      <p:cBhvr additive="base">
                                        <p:cTn id="1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BF1D0-E6E8-43E6-B779-D04155363D4A}"/>
              </a:ext>
            </a:extLst>
          </p:cNvPr>
          <p:cNvSpPr>
            <a:spLocks noGrp="1"/>
          </p:cNvSpPr>
          <p:nvPr>
            <p:ph type="title"/>
          </p:nvPr>
        </p:nvSpPr>
        <p:spPr/>
        <p:txBody>
          <a:bodyPr>
            <a:normAutofit fontScale="90000"/>
          </a:bodyPr>
          <a:lstStyle/>
          <a:p>
            <a:r>
              <a:rPr lang="es-MX" dirty="0"/>
              <a:t>Compilador</a:t>
            </a:r>
            <a:endParaRPr lang="en-US" dirty="0"/>
          </a:p>
        </p:txBody>
      </p:sp>
      <p:sp>
        <p:nvSpPr>
          <p:cNvPr id="3" name="Content Placeholder 2">
            <a:extLst>
              <a:ext uri="{FF2B5EF4-FFF2-40B4-BE49-F238E27FC236}">
                <a16:creationId xmlns:a16="http://schemas.microsoft.com/office/drawing/2014/main" id="{B9E8FAC2-002D-4D45-B3F2-D681481B49F1}"/>
              </a:ext>
            </a:extLst>
          </p:cNvPr>
          <p:cNvSpPr>
            <a:spLocks noGrp="1"/>
          </p:cNvSpPr>
          <p:nvPr>
            <p:ph idx="1"/>
          </p:nvPr>
        </p:nvSpPr>
        <p:spPr/>
        <p:txBody>
          <a:bodyPr/>
          <a:lstStyle/>
          <a:p>
            <a:pPr marL="0" indent="0">
              <a:buNone/>
            </a:pPr>
            <a:r>
              <a:rPr lang="es-MX" dirty="0"/>
              <a:t>El compilador es un programa que se encarga de </a:t>
            </a:r>
            <a:r>
              <a:rPr lang="es-MX" b="1" dirty="0">
                <a:solidFill>
                  <a:srgbClr val="EF3078"/>
                </a:solidFill>
              </a:rPr>
              <a:t>traducir</a:t>
            </a:r>
            <a:r>
              <a:rPr lang="es-MX" dirty="0"/>
              <a:t> nuestro código en algo que una computadora pueda entender. El compilador de Java cumple las siguientes funciones:</a:t>
            </a:r>
          </a:p>
          <a:p>
            <a:pPr marL="514350" indent="-514350">
              <a:buFont typeface="+mj-lt"/>
              <a:buAutoNum type="arabicPeriod"/>
            </a:pPr>
            <a:r>
              <a:rPr lang="es-MX" b="1" dirty="0">
                <a:solidFill>
                  <a:srgbClr val="EF3078"/>
                </a:solidFill>
              </a:rPr>
              <a:t>Leer </a:t>
            </a:r>
            <a:r>
              <a:rPr lang="es-MX" dirty="0"/>
              <a:t>los archivos de código fuente.</a:t>
            </a:r>
          </a:p>
          <a:p>
            <a:pPr marL="514350" indent="-514350">
              <a:buFont typeface="+mj-lt"/>
              <a:buAutoNum type="arabicPeriod"/>
            </a:pPr>
            <a:r>
              <a:rPr lang="es-MX" b="1" dirty="0">
                <a:solidFill>
                  <a:srgbClr val="EF3078"/>
                </a:solidFill>
              </a:rPr>
              <a:t>Realizar verificaciones </a:t>
            </a:r>
            <a:r>
              <a:rPr lang="es-MX" dirty="0"/>
              <a:t>léxicas, sintácticas y semánticas.</a:t>
            </a:r>
          </a:p>
          <a:p>
            <a:pPr marL="514350" indent="-514350">
              <a:buFont typeface="+mj-lt"/>
              <a:buAutoNum type="arabicPeriod"/>
            </a:pPr>
            <a:r>
              <a:rPr lang="es-MX" b="1" dirty="0">
                <a:solidFill>
                  <a:srgbClr val="EF3078"/>
                </a:solidFill>
              </a:rPr>
              <a:t>Generar</a:t>
            </a:r>
            <a:r>
              <a:rPr lang="es-MX" dirty="0"/>
              <a:t> los archivos de </a:t>
            </a:r>
            <a:r>
              <a:rPr lang="es-MX" dirty="0" err="1"/>
              <a:t>bytecode</a:t>
            </a:r>
            <a:r>
              <a:rPr lang="es-MX" dirty="0"/>
              <a:t>.</a:t>
            </a:r>
            <a:endParaRPr lang="en-US" dirty="0"/>
          </a:p>
        </p:txBody>
      </p:sp>
    </p:spTree>
    <p:extLst>
      <p:ext uri="{BB962C8B-B14F-4D97-AF65-F5344CB8AC3E}">
        <p14:creationId xmlns:p14="http://schemas.microsoft.com/office/powerpoint/2010/main" val="2253661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5CE070-BB26-4FC3-8E45-46F5B0BC7B50}"/>
              </a:ext>
            </a:extLst>
          </p:cNvPr>
          <p:cNvPicPr>
            <a:picLocks noChangeAspect="1"/>
          </p:cNvPicPr>
          <p:nvPr/>
        </p:nvPicPr>
        <p:blipFill>
          <a:blip r:embed="rId2"/>
          <a:stretch>
            <a:fillRect/>
          </a:stretch>
        </p:blipFill>
        <p:spPr>
          <a:xfrm>
            <a:off x="2644597" y="403069"/>
            <a:ext cx="6902805" cy="6051861"/>
          </a:xfrm>
          <a:prstGeom prst="rect">
            <a:avLst/>
          </a:prstGeom>
        </p:spPr>
      </p:pic>
    </p:spTree>
    <p:extLst>
      <p:ext uri="{BB962C8B-B14F-4D97-AF65-F5344CB8AC3E}">
        <p14:creationId xmlns:p14="http://schemas.microsoft.com/office/powerpoint/2010/main" val="1175960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40A3A-00BA-4A06-A3A2-960C1525E263}"/>
              </a:ext>
            </a:extLst>
          </p:cNvPr>
          <p:cNvSpPr>
            <a:spLocks noGrp="1"/>
          </p:cNvSpPr>
          <p:nvPr>
            <p:ph type="title"/>
          </p:nvPr>
        </p:nvSpPr>
        <p:spPr/>
        <p:txBody>
          <a:bodyPr>
            <a:normAutofit fontScale="90000"/>
          </a:bodyPr>
          <a:lstStyle/>
          <a:p>
            <a:r>
              <a:rPr lang="es-MX" dirty="0"/>
              <a:t>Java Virtual Machine (JVM)</a:t>
            </a:r>
            <a:endParaRPr lang="en-US" dirty="0"/>
          </a:p>
        </p:txBody>
      </p:sp>
      <p:sp>
        <p:nvSpPr>
          <p:cNvPr id="3" name="Content Placeholder 2">
            <a:extLst>
              <a:ext uri="{FF2B5EF4-FFF2-40B4-BE49-F238E27FC236}">
                <a16:creationId xmlns:a16="http://schemas.microsoft.com/office/drawing/2014/main" id="{BF446476-209B-41C0-89AA-4B0691DFDCC2}"/>
              </a:ext>
            </a:extLst>
          </p:cNvPr>
          <p:cNvSpPr>
            <a:spLocks noGrp="1"/>
          </p:cNvSpPr>
          <p:nvPr>
            <p:ph idx="1"/>
          </p:nvPr>
        </p:nvSpPr>
        <p:spPr/>
        <p:txBody>
          <a:bodyPr/>
          <a:lstStyle/>
          <a:p>
            <a:pPr marL="0" indent="0">
              <a:buNone/>
            </a:pPr>
            <a:r>
              <a:rPr lang="es-ES" dirty="0"/>
              <a:t>Java funciona sobre un ambiente de ejecución que es independiente de la plataforma, llamado Java Virtual Machine (JVM). Durante la ejecución, este ambiente está cargado en la RAM. Esta tiene tres funciones: </a:t>
            </a:r>
          </a:p>
          <a:p>
            <a:pPr marL="514350" indent="-514350">
              <a:buFont typeface="+mj-lt"/>
              <a:buAutoNum type="arabicPeriod"/>
            </a:pPr>
            <a:r>
              <a:rPr lang="es-ES" b="1" dirty="0">
                <a:solidFill>
                  <a:srgbClr val="EF3078"/>
                </a:solidFill>
              </a:rPr>
              <a:t>Extraer el </a:t>
            </a:r>
            <a:r>
              <a:rPr lang="es-ES" b="1" dirty="0" err="1">
                <a:solidFill>
                  <a:srgbClr val="EF3078"/>
                </a:solidFill>
              </a:rPr>
              <a:t>bytecode</a:t>
            </a:r>
            <a:r>
              <a:rPr lang="es-ES" b="1" dirty="0">
                <a:solidFill>
                  <a:srgbClr val="EF3078"/>
                </a:solidFill>
              </a:rPr>
              <a:t> </a:t>
            </a:r>
            <a:r>
              <a:rPr lang="es-ES" dirty="0"/>
              <a:t>(.</a:t>
            </a:r>
            <a:r>
              <a:rPr lang="es-ES" dirty="0" err="1"/>
              <a:t>class</a:t>
            </a:r>
            <a:r>
              <a:rPr lang="es-ES" dirty="0"/>
              <a:t>) e interpretarlo según la plataforma que lo está ejecutando (Android, Windows, Mac, Linux, celular) </a:t>
            </a:r>
          </a:p>
          <a:p>
            <a:pPr marL="514350" indent="-514350">
              <a:buFont typeface="+mj-lt"/>
              <a:buAutoNum type="arabicPeriod"/>
            </a:pPr>
            <a:r>
              <a:rPr lang="es-ES" dirty="0"/>
              <a:t>Asegurarse que el </a:t>
            </a:r>
            <a:r>
              <a:rPr lang="es-ES" dirty="0" err="1"/>
              <a:t>bytecode</a:t>
            </a:r>
            <a:r>
              <a:rPr lang="es-ES" dirty="0"/>
              <a:t> es </a:t>
            </a:r>
            <a:r>
              <a:rPr lang="es-ES" b="1" dirty="0">
                <a:solidFill>
                  <a:srgbClr val="EF3078"/>
                </a:solidFill>
              </a:rPr>
              <a:t>seguro</a:t>
            </a:r>
            <a:r>
              <a:rPr lang="es-ES" dirty="0"/>
              <a:t>.</a:t>
            </a:r>
          </a:p>
          <a:p>
            <a:pPr marL="514350" indent="-514350">
              <a:buFont typeface="+mj-lt"/>
              <a:buAutoNum type="arabicPeriod"/>
            </a:pPr>
            <a:r>
              <a:rPr lang="es-ES" dirty="0"/>
              <a:t>¡</a:t>
            </a:r>
            <a:r>
              <a:rPr lang="es-ES" b="1" dirty="0">
                <a:solidFill>
                  <a:srgbClr val="EF3078"/>
                </a:solidFill>
              </a:rPr>
              <a:t>Ejecutar</a:t>
            </a:r>
            <a:r>
              <a:rPr lang="es-ES" dirty="0"/>
              <a:t> los programas! </a:t>
            </a:r>
            <a:endParaRPr lang="en-US" dirty="0"/>
          </a:p>
        </p:txBody>
      </p:sp>
    </p:spTree>
    <p:extLst>
      <p:ext uri="{BB962C8B-B14F-4D97-AF65-F5344CB8AC3E}">
        <p14:creationId xmlns:p14="http://schemas.microsoft.com/office/powerpoint/2010/main" val="4131588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D820A229-B510-46C0-9C1B-E3497A1188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830" y="914400"/>
            <a:ext cx="11418339" cy="4724400"/>
          </a:xfrm>
          <a:prstGeom prst="rect">
            <a:avLst/>
          </a:prstGeom>
        </p:spPr>
      </p:pic>
      <p:sp>
        <p:nvSpPr>
          <p:cNvPr id="4" name="Title 3">
            <a:extLst>
              <a:ext uri="{FF2B5EF4-FFF2-40B4-BE49-F238E27FC236}">
                <a16:creationId xmlns:a16="http://schemas.microsoft.com/office/drawing/2014/main" id="{964ACA84-50B2-420D-9A2E-197BE07B13CF}"/>
              </a:ext>
            </a:extLst>
          </p:cNvPr>
          <p:cNvSpPr>
            <a:spLocks noGrp="1"/>
          </p:cNvSpPr>
          <p:nvPr>
            <p:ph type="title"/>
          </p:nvPr>
        </p:nvSpPr>
        <p:spPr/>
        <p:txBody>
          <a:bodyPr>
            <a:normAutofit fontScale="90000"/>
          </a:bodyPr>
          <a:lstStyle/>
          <a:p>
            <a:r>
              <a:rPr lang="es-MX" dirty="0"/>
              <a:t>TIOBE Rating</a:t>
            </a:r>
            <a:endParaRPr lang="en-US" dirty="0"/>
          </a:p>
        </p:txBody>
      </p:sp>
    </p:spTree>
    <p:extLst>
      <p:ext uri="{BB962C8B-B14F-4D97-AF65-F5344CB8AC3E}">
        <p14:creationId xmlns:p14="http://schemas.microsoft.com/office/powerpoint/2010/main" val="3235202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EF08FF-C0F5-40D8-A661-ECE3F4D79A7B}"/>
              </a:ext>
            </a:extLst>
          </p:cNvPr>
          <p:cNvPicPr>
            <a:picLocks noChangeAspect="1"/>
          </p:cNvPicPr>
          <p:nvPr/>
        </p:nvPicPr>
        <p:blipFill>
          <a:blip r:embed="rId2"/>
          <a:stretch>
            <a:fillRect/>
          </a:stretch>
        </p:blipFill>
        <p:spPr>
          <a:xfrm>
            <a:off x="2286000" y="1066800"/>
            <a:ext cx="7855354" cy="5461281"/>
          </a:xfrm>
          <a:prstGeom prst="rect">
            <a:avLst/>
          </a:prstGeom>
        </p:spPr>
      </p:pic>
      <p:sp>
        <p:nvSpPr>
          <p:cNvPr id="3" name="Title 2">
            <a:extLst>
              <a:ext uri="{FF2B5EF4-FFF2-40B4-BE49-F238E27FC236}">
                <a16:creationId xmlns:a16="http://schemas.microsoft.com/office/drawing/2014/main" id="{A76B2524-8919-45B1-88EF-51E22C5FFEBC}"/>
              </a:ext>
            </a:extLst>
          </p:cNvPr>
          <p:cNvSpPr>
            <a:spLocks noGrp="1"/>
          </p:cNvSpPr>
          <p:nvPr>
            <p:ph type="title"/>
          </p:nvPr>
        </p:nvSpPr>
        <p:spPr/>
        <p:txBody>
          <a:bodyPr>
            <a:normAutofit fontScale="90000"/>
          </a:bodyPr>
          <a:lstStyle/>
          <a:p>
            <a:r>
              <a:rPr lang="es-MX" dirty="0" err="1"/>
              <a:t>Github’s</a:t>
            </a:r>
            <a:r>
              <a:rPr lang="es-MX" dirty="0"/>
              <a:t> </a:t>
            </a:r>
            <a:r>
              <a:rPr lang="es-MX" dirty="0" err="1"/>
              <a:t>Octoverse</a:t>
            </a:r>
            <a:r>
              <a:rPr lang="es-MX" dirty="0"/>
              <a:t> Rating</a:t>
            </a:r>
            <a:endParaRPr lang="en-US" dirty="0"/>
          </a:p>
        </p:txBody>
      </p:sp>
    </p:spTree>
    <p:extLst>
      <p:ext uri="{BB962C8B-B14F-4D97-AF65-F5344CB8AC3E}">
        <p14:creationId xmlns:p14="http://schemas.microsoft.com/office/powerpoint/2010/main" val="1749064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CBF12-D1F7-4EF4-A8F1-50F767C472ED}"/>
              </a:ext>
            </a:extLst>
          </p:cNvPr>
          <p:cNvSpPr>
            <a:spLocks noGrp="1"/>
          </p:cNvSpPr>
          <p:nvPr>
            <p:ph type="title"/>
          </p:nvPr>
        </p:nvSpPr>
        <p:spPr/>
        <p:txBody>
          <a:bodyPr>
            <a:normAutofit fontScale="90000"/>
          </a:bodyPr>
          <a:lstStyle/>
          <a:p>
            <a:endParaRPr lang="en-US" dirty="0"/>
          </a:p>
        </p:txBody>
      </p:sp>
      <p:pic>
        <p:nvPicPr>
          <p:cNvPr id="5" name="!!CPU">
            <a:extLst>
              <a:ext uri="{FF2B5EF4-FFF2-40B4-BE49-F238E27FC236}">
                <a16:creationId xmlns:a16="http://schemas.microsoft.com/office/drawing/2014/main" id="{B9D669E1-CCFC-46DB-B1F7-FD40B5CBC72A}"/>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836" t="5556" r="16980" b="47778"/>
          <a:stretch/>
        </p:blipFill>
        <p:spPr>
          <a:xfrm>
            <a:off x="761999" y="1564907"/>
            <a:ext cx="3352801" cy="3200400"/>
          </a:xfrm>
          <a:prstGeom prst="rect">
            <a:avLst/>
          </a:prstGeom>
        </p:spPr>
      </p:pic>
      <p:sp>
        <p:nvSpPr>
          <p:cNvPr id="6" name="Speech Bubble: Oval 5">
            <a:extLst>
              <a:ext uri="{FF2B5EF4-FFF2-40B4-BE49-F238E27FC236}">
                <a16:creationId xmlns:a16="http://schemas.microsoft.com/office/drawing/2014/main" id="{129A4B1F-D3B6-4A03-8448-6EE62AD64202}"/>
              </a:ext>
            </a:extLst>
          </p:cNvPr>
          <p:cNvSpPr/>
          <p:nvPr/>
        </p:nvSpPr>
        <p:spPr>
          <a:xfrm>
            <a:off x="4495800" y="1295400"/>
            <a:ext cx="1447800" cy="1219200"/>
          </a:xfrm>
          <a:prstGeom prst="wedgeEllipseCallout">
            <a:avLst>
              <a:gd name="adj1" fmla="val -60014"/>
              <a:gd name="adj2" fmla="val 45880"/>
            </a:avLst>
          </a:prstGeom>
          <a:noFill/>
          <a:ln w="57150">
            <a:solidFill>
              <a:srgbClr val="1415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000" dirty="0">
                <a:solidFill>
                  <a:srgbClr val="14151A"/>
                </a:solidFill>
              </a:rPr>
              <a:t>1</a:t>
            </a:r>
            <a:endParaRPr lang="en-US" dirty="0">
              <a:solidFill>
                <a:srgbClr val="14151A"/>
              </a:solidFill>
            </a:endParaRPr>
          </a:p>
        </p:txBody>
      </p:sp>
      <p:sp>
        <p:nvSpPr>
          <p:cNvPr id="7" name="Speech Bubble: Oval 6">
            <a:extLst>
              <a:ext uri="{FF2B5EF4-FFF2-40B4-BE49-F238E27FC236}">
                <a16:creationId xmlns:a16="http://schemas.microsoft.com/office/drawing/2014/main" id="{FC916138-D0E1-4E92-AE81-5541926FA312}"/>
              </a:ext>
            </a:extLst>
          </p:cNvPr>
          <p:cNvSpPr/>
          <p:nvPr/>
        </p:nvSpPr>
        <p:spPr>
          <a:xfrm>
            <a:off x="4495800" y="3505200"/>
            <a:ext cx="1447800" cy="1219200"/>
          </a:xfrm>
          <a:prstGeom prst="wedgeEllipseCallout">
            <a:avLst>
              <a:gd name="adj1" fmla="val -60014"/>
              <a:gd name="adj2" fmla="val -43009"/>
            </a:avLst>
          </a:prstGeom>
          <a:noFill/>
          <a:ln w="57150">
            <a:solidFill>
              <a:srgbClr val="1415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000" dirty="0">
                <a:solidFill>
                  <a:srgbClr val="14151A"/>
                </a:solidFill>
              </a:rPr>
              <a:t>0</a:t>
            </a:r>
            <a:endParaRPr lang="en-US" dirty="0">
              <a:solidFill>
                <a:srgbClr val="14151A"/>
              </a:solidFill>
            </a:endParaRPr>
          </a:p>
        </p:txBody>
      </p:sp>
      <p:sp>
        <p:nvSpPr>
          <p:cNvPr id="8" name="TextBox 7">
            <a:extLst>
              <a:ext uri="{FF2B5EF4-FFF2-40B4-BE49-F238E27FC236}">
                <a16:creationId xmlns:a16="http://schemas.microsoft.com/office/drawing/2014/main" id="{CF07AFA3-17D9-49BA-A919-7DED6197457C}"/>
              </a:ext>
            </a:extLst>
          </p:cNvPr>
          <p:cNvSpPr txBox="1"/>
          <p:nvPr/>
        </p:nvSpPr>
        <p:spPr>
          <a:xfrm>
            <a:off x="6705600" y="1066800"/>
            <a:ext cx="4876800" cy="2062103"/>
          </a:xfrm>
          <a:prstGeom prst="rect">
            <a:avLst/>
          </a:prstGeom>
          <a:noFill/>
        </p:spPr>
        <p:txBody>
          <a:bodyPr wrap="square" rtlCol="0">
            <a:spAutoFit/>
          </a:bodyPr>
          <a:lstStyle/>
          <a:p>
            <a:r>
              <a:rPr lang="es-MX" sz="3200" dirty="0"/>
              <a:t>Recordemos que las computadoras entienden únicamente 0’s y 1’s. </a:t>
            </a:r>
            <a:endParaRPr lang="en-US" sz="3200" dirty="0"/>
          </a:p>
        </p:txBody>
      </p:sp>
    </p:spTree>
    <p:extLst>
      <p:ext uri="{BB962C8B-B14F-4D97-AF65-F5344CB8AC3E}">
        <p14:creationId xmlns:p14="http://schemas.microsoft.com/office/powerpoint/2010/main" val="30227728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EFF25-FB19-427C-83E2-F0CAA74CA0D1}"/>
              </a:ext>
            </a:extLst>
          </p:cNvPr>
          <p:cNvSpPr>
            <a:spLocks noGrp="1"/>
          </p:cNvSpPr>
          <p:nvPr>
            <p:ph type="title"/>
          </p:nvPr>
        </p:nvSpPr>
        <p:spPr/>
        <p:txBody>
          <a:bodyPr>
            <a:normAutofit fontScale="90000"/>
          </a:bodyPr>
          <a:lstStyle/>
          <a:p>
            <a:r>
              <a:rPr lang="es-MX" dirty="0"/>
              <a:t>Antes de comenzar…</a:t>
            </a:r>
            <a:endParaRPr lang="en-US" dirty="0"/>
          </a:p>
        </p:txBody>
      </p:sp>
      <p:sp>
        <p:nvSpPr>
          <p:cNvPr id="3" name="Content Placeholder 2">
            <a:extLst>
              <a:ext uri="{FF2B5EF4-FFF2-40B4-BE49-F238E27FC236}">
                <a16:creationId xmlns:a16="http://schemas.microsoft.com/office/drawing/2014/main" id="{0CF731A4-73EB-40C4-95C2-1E11CAFA922F}"/>
              </a:ext>
            </a:extLst>
          </p:cNvPr>
          <p:cNvSpPr>
            <a:spLocks noGrp="1"/>
          </p:cNvSpPr>
          <p:nvPr>
            <p:ph idx="1"/>
          </p:nvPr>
        </p:nvSpPr>
        <p:spPr/>
        <p:txBody>
          <a:bodyPr/>
          <a:lstStyle/>
          <a:p>
            <a:r>
              <a:rPr lang="es-MX" dirty="0"/>
              <a:t>El código no puede tener errores de ortografía o de sintaxis.</a:t>
            </a:r>
          </a:p>
          <a:p>
            <a:pPr lvl="1"/>
            <a:r>
              <a:rPr lang="es-MX" dirty="0"/>
              <a:t>“El perro salió a </a:t>
            </a:r>
            <a:r>
              <a:rPr lang="es-MX" dirty="0" err="1"/>
              <a:t>komer</a:t>
            </a:r>
            <a:r>
              <a:rPr lang="es-MX" dirty="0"/>
              <a:t>“. </a:t>
            </a:r>
            <a:r>
              <a:rPr lang="es-MX" b="1" dirty="0">
                <a:solidFill>
                  <a:srgbClr val="EF3078"/>
                </a:solidFill>
              </a:rPr>
              <a:t>¡Nosotros lo entendemos! La computadora no.</a:t>
            </a:r>
          </a:p>
          <a:p>
            <a:r>
              <a:rPr lang="es-MX" dirty="0"/>
              <a:t>MAYÚSCULAS y minúsculas </a:t>
            </a:r>
            <a:r>
              <a:rPr lang="es-MX" b="1" dirty="0">
                <a:solidFill>
                  <a:srgbClr val="EF3078"/>
                </a:solidFill>
              </a:rPr>
              <a:t>si hacen diferencia</a:t>
            </a:r>
            <a:r>
              <a:rPr lang="es-MX" dirty="0"/>
              <a:t>.</a:t>
            </a:r>
          </a:p>
          <a:p>
            <a:r>
              <a:rPr lang="es-MX" b="1" dirty="0">
                <a:solidFill>
                  <a:srgbClr val="EF3078"/>
                </a:solidFill>
              </a:rPr>
              <a:t>La </a:t>
            </a:r>
            <a:r>
              <a:rPr lang="es-MX" b="1" dirty="0" err="1">
                <a:solidFill>
                  <a:srgbClr val="EF3078"/>
                </a:solidFill>
              </a:rPr>
              <a:t>identación</a:t>
            </a:r>
            <a:r>
              <a:rPr lang="es-MX" b="1" dirty="0">
                <a:solidFill>
                  <a:srgbClr val="EF3078"/>
                </a:solidFill>
              </a:rPr>
              <a:t> y los espacios son flexibles</a:t>
            </a:r>
          </a:p>
        </p:txBody>
      </p:sp>
    </p:spTree>
    <p:extLst>
      <p:ext uri="{BB962C8B-B14F-4D97-AF65-F5344CB8AC3E}">
        <p14:creationId xmlns:p14="http://schemas.microsoft.com/office/powerpoint/2010/main" val="3783911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4D48B3-8EC3-4FC4-8D97-A500112655CC}"/>
              </a:ext>
            </a:extLst>
          </p:cNvPr>
          <p:cNvPicPr>
            <a:picLocks noChangeAspect="1"/>
          </p:cNvPicPr>
          <p:nvPr/>
        </p:nvPicPr>
        <p:blipFill rotWithShape="1">
          <a:blip r:embed="rId2"/>
          <a:srcRect r="1654"/>
          <a:stretch/>
        </p:blipFill>
        <p:spPr>
          <a:xfrm>
            <a:off x="-13855" y="0"/>
            <a:ext cx="12205855" cy="6858000"/>
          </a:xfrm>
          <a:prstGeom prst="rect">
            <a:avLst/>
          </a:prstGeom>
        </p:spPr>
      </p:pic>
    </p:spTree>
    <p:extLst>
      <p:ext uri="{BB962C8B-B14F-4D97-AF65-F5344CB8AC3E}">
        <p14:creationId xmlns:p14="http://schemas.microsoft.com/office/powerpoint/2010/main" val="734743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EB4886A8-E70F-48C6-99AC-A10FF5437C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074874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F1F554A2-33B4-4644-AE7E-CA5897BC78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19414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flower&#10;&#10;Description automatically generated">
            <a:extLst>
              <a:ext uri="{FF2B5EF4-FFF2-40B4-BE49-F238E27FC236}">
                <a16:creationId xmlns:a16="http://schemas.microsoft.com/office/drawing/2014/main" id="{33D792AF-A8CD-4404-805A-AC0AE73B1F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15775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5253B042-5F63-4A10-9B12-BDD23DA77B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466906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E46B73D9-DA20-47EA-AEAE-0263A2EC6F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621028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D69D1F02-F74D-46F7-B649-FB0E84E9C7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07511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DFF24A7-37D1-42DF-9A29-B58539846668}"/>
              </a:ext>
            </a:extLst>
          </p:cNvPr>
          <p:cNvSpPr/>
          <p:nvPr/>
        </p:nvSpPr>
        <p:spPr>
          <a:xfrm>
            <a:off x="457200" y="3429000"/>
            <a:ext cx="1143000" cy="533400"/>
          </a:xfrm>
          <a:prstGeom prst="rect">
            <a:avLst/>
          </a:prstGeom>
          <a:solidFill>
            <a:srgbClr val="128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05</a:t>
            </a:r>
            <a:endParaRPr lang="en-US" dirty="0"/>
          </a:p>
        </p:txBody>
      </p:sp>
      <p:sp>
        <p:nvSpPr>
          <p:cNvPr id="9" name="Rectangle 8">
            <a:extLst>
              <a:ext uri="{FF2B5EF4-FFF2-40B4-BE49-F238E27FC236}">
                <a16:creationId xmlns:a16="http://schemas.microsoft.com/office/drawing/2014/main" id="{F59E03AE-921D-48DE-9552-162B847DAF81}"/>
              </a:ext>
            </a:extLst>
          </p:cNvPr>
          <p:cNvSpPr/>
          <p:nvPr/>
        </p:nvSpPr>
        <p:spPr>
          <a:xfrm>
            <a:off x="1600200" y="3429000"/>
            <a:ext cx="1143000" cy="5334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03</a:t>
            </a:r>
            <a:endParaRPr lang="en-US" dirty="0"/>
          </a:p>
        </p:txBody>
      </p:sp>
      <p:sp>
        <p:nvSpPr>
          <p:cNvPr id="10" name="Rectangle 9">
            <a:extLst>
              <a:ext uri="{FF2B5EF4-FFF2-40B4-BE49-F238E27FC236}">
                <a16:creationId xmlns:a16="http://schemas.microsoft.com/office/drawing/2014/main" id="{6AF9BE0C-8BDA-40D9-BC5A-EC9117CD0E33}"/>
              </a:ext>
            </a:extLst>
          </p:cNvPr>
          <p:cNvSpPr/>
          <p:nvPr/>
        </p:nvSpPr>
        <p:spPr>
          <a:xfrm>
            <a:off x="2743200" y="3429000"/>
            <a:ext cx="1143000" cy="533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A1</a:t>
            </a:r>
            <a:endParaRPr lang="en-US" dirty="0"/>
          </a:p>
        </p:txBody>
      </p:sp>
      <p:pic>
        <p:nvPicPr>
          <p:cNvPr id="5" name="!!CPU">
            <a:extLst>
              <a:ext uri="{FF2B5EF4-FFF2-40B4-BE49-F238E27FC236}">
                <a16:creationId xmlns:a16="http://schemas.microsoft.com/office/drawing/2014/main" id="{B9D669E1-CCFC-46DB-B1F7-FD40B5CBC72A}"/>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836" t="5556" r="16980" b="47778"/>
          <a:stretch/>
        </p:blipFill>
        <p:spPr>
          <a:xfrm>
            <a:off x="4495800" y="1981200"/>
            <a:ext cx="3733800" cy="3564081"/>
          </a:xfrm>
          <a:prstGeom prst="rect">
            <a:avLst/>
          </a:prstGeom>
        </p:spPr>
      </p:pic>
      <p:sp>
        <p:nvSpPr>
          <p:cNvPr id="4" name="Speech Bubble: Rectangle with Corners Rounded 3">
            <a:extLst>
              <a:ext uri="{FF2B5EF4-FFF2-40B4-BE49-F238E27FC236}">
                <a16:creationId xmlns:a16="http://schemas.microsoft.com/office/drawing/2014/main" id="{25C9B556-D389-4A42-881A-CDA2BA58E369}"/>
              </a:ext>
            </a:extLst>
          </p:cNvPr>
          <p:cNvSpPr/>
          <p:nvPr/>
        </p:nvSpPr>
        <p:spPr>
          <a:xfrm>
            <a:off x="228600" y="4360718"/>
            <a:ext cx="1143000" cy="668482"/>
          </a:xfrm>
          <a:prstGeom prst="wedgeRoundRectCallout">
            <a:avLst>
              <a:gd name="adj1" fmla="val 23796"/>
              <a:gd name="adj2" fmla="val -97240"/>
              <a:gd name="adj3" fmla="val 16667"/>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ADD</a:t>
            </a:r>
          </a:p>
          <a:p>
            <a:pPr algn="ctr"/>
            <a:r>
              <a:rPr lang="es-MX" sz="1200" dirty="0" err="1">
                <a:solidFill>
                  <a:schemeClr val="tx1"/>
                </a:solidFill>
              </a:rPr>
              <a:t>opcode</a:t>
            </a:r>
            <a:endParaRPr lang="en-US" dirty="0">
              <a:solidFill>
                <a:schemeClr val="tx1"/>
              </a:solidFill>
            </a:endParaRPr>
          </a:p>
        </p:txBody>
      </p:sp>
      <p:sp>
        <p:nvSpPr>
          <p:cNvPr id="8" name="Speech Bubble: Rectangle with Corners Rounded 7">
            <a:extLst>
              <a:ext uri="{FF2B5EF4-FFF2-40B4-BE49-F238E27FC236}">
                <a16:creationId xmlns:a16="http://schemas.microsoft.com/office/drawing/2014/main" id="{B34583B8-B4C3-45E0-A04D-A95CD88410D2}"/>
              </a:ext>
            </a:extLst>
          </p:cNvPr>
          <p:cNvSpPr/>
          <p:nvPr/>
        </p:nvSpPr>
        <p:spPr>
          <a:xfrm>
            <a:off x="1752600" y="4360718"/>
            <a:ext cx="838200" cy="533400"/>
          </a:xfrm>
          <a:prstGeom prst="wedgeRoundRectCallout">
            <a:avLst>
              <a:gd name="adj1" fmla="val 13052"/>
              <a:gd name="adj2" fmla="val -105032"/>
              <a:gd name="adj3" fmla="val 16667"/>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0x03</a:t>
            </a:r>
            <a:endParaRPr lang="en-US" dirty="0">
              <a:solidFill>
                <a:schemeClr val="tx1"/>
              </a:solidFill>
            </a:endParaRPr>
          </a:p>
        </p:txBody>
      </p:sp>
      <p:sp>
        <p:nvSpPr>
          <p:cNvPr id="11" name="Speech Bubble: Rectangle with Corners Rounded 10">
            <a:extLst>
              <a:ext uri="{FF2B5EF4-FFF2-40B4-BE49-F238E27FC236}">
                <a16:creationId xmlns:a16="http://schemas.microsoft.com/office/drawing/2014/main" id="{EF5A2666-AB06-499E-9C47-64CF4FB432E7}"/>
              </a:ext>
            </a:extLst>
          </p:cNvPr>
          <p:cNvSpPr/>
          <p:nvPr/>
        </p:nvSpPr>
        <p:spPr>
          <a:xfrm>
            <a:off x="2933700" y="4360718"/>
            <a:ext cx="838200" cy="533400"/>
          </a:xfrm>
          <a:prstGeom prst="wedgeRoundRectCallout">
            <a:avLst>
              <a:gd name="adj1" fmla="val 15531"/>
              <a:gd name="adj2" fmla="val -101136"/>
              <a:gd name="adj3" fmla="val 16667"/>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0xA1</a:t>
            </a:r>
            <a:endParaRPr lang="en-US" dirty="0">
              <a:solidFill>
                <a:schemeClr val="tx1"/>
              </a:solidFill>
            </a:endParaRPr>
          </a:p>
        </p:txBody>
      </p:sp>
      <p:pic>
        <p:nvPicPr>
          <p:cNvPr id="7" name="Graphic 6" descr="Single gear">
            <a:extLst>
              <a:ext uri="{FF2B5EF4-FFF2-40B4-BE49-F238E27FC236}">
                <a16:creationId xmlns:a16="http://schemas.microsoft.com/office/drawing/2014/main" id="{4E3C808B-7CF9-45A8-A9E3-E679C620B06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1147180">
            <a:off x="8860162" y="822738"/>
            <a:ext cx="1244909" cy="1244909"/>
          </a:xfrm>
          <a:prstGeom prst="rect">
            <a:avLst/>
          </a:prstGeom>
        </p:spPr>
      </p:pic>
      <p:pic>
        <p:nvPicPr>
          <p:cNvPr id="12" name="Graphic 11" descr="Single gear">
            <a:extLst>
              <a:ext uri="{FF2B5EF4-FFF2-40B4-BE49-F238E27FC236}">
                <a16:creationId xmlns:a16="http://schemas.microsoft.com/office/drawing/2014/main" id="{B008B666-467C-4F41-8570-BD6D882D54E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62209" y="1524000"/>
            <a:ext cx="1305791" cy="1305791"/>
          </a:xfrm>
          <a:prstGeom prst="rect">
            <a:avLst/>
          </a:prstGeom>
        </p:spPr>
      </p:pic>
      <p:pic>
        <p:nvPicPr>
          <p:cNvPr id="13" name="Graphic 12" descr="Single gear">
            <a:extLst>
              <a:ext uri="{FF2B5EF4-FFF2-40B4-BE49-F238E27FC236}">
                <a16:creationId xmlns:a16="http://schemas.microsoft.com/office/drawing/2014/main" id="{74D4E3AD-1A14-459C-A493-0BDDDCF4E45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07651">
            <a:off x="9752425" y="574608"/>
            <a:ext cx="1452509" cy="1452509"/>
          </a:xfrm>
          <a:prstGeom prst="rect">
            <a:avLst/>
          </a:prstGeom>
        </p:spPr>
      </p:pic>
      <p:sp>
        <p:nvSpPr>
          <p:cNvPr id="14" name="TextBox 13">
            <a:extLst>
              <a:ext uri="{FF2B5EF4-FFF2-40B4-BE49-F238E27FC236}">
                <a16:creationId xmlns:a16="http://schemas.microsoft.com/office/drawing/2014/main" id="{7BE61142-3BAD-42A5-846C-34BFC185B671}"/>
              </a:ext>
            </a:extLst>
          </p:cNvPr>
          <p:cNvSpPr txBox="1"/>
          <p:nvPr/>
        </p:nvSpPr>
        <p:spPr>
          <a:xfrm>
            <a:off x="9122607" y="4298494"/>
            <a:ext cx="2633586" cy="830997"/>
          </a:xfrm>
          <a:prstGeom prst="rect">
            <a:avLst/>
          </a:prstGeom>
          <a:solidFill>
            <a:srgbClr val="EF3078"/>
          </a:solidFill>
        </p:spPr>
        <p:txBody>
          <a:bodyPr wrap="square" rtlCol="0">
            <a:spAutoFit/>
          </a:bodyPr>
          <a:lstStyle/>
          <a:p>
            <a:pPr algn="ctr"/>
            <a:r>
              <a:rPr lang="es-MX" sz="2400" b="1" dirty="0" err="1">
                <a:solidFill>
                  <a:schemeClr val="bg1"/>
                </a:solidFill>
              </a:rPr>
              <a:t>Result</a:t>
            </a:r>
            <a:endParaRPr lang="es-MX" sz="2400" b="1" dirty="0">
              <a:solidFill>
                <a:schemeClr val="bg1"/>
              </a:solidFill>
            </a:endParaRPr>
          </a:p>
          <a:p>
            <a:pPr algn="ctr"/>
            <a:r>
              <a:rPr lang="es-MX" sz="2400" b="1" dirty="0">
                <a:solidFill>
                  <a:schemeClr val="bg1"/>
                </a:solidFill>
              </a:rPr>
              <a:t>0xA4</a:t>
            </a:r>
            <a:endParaRPr lang="en-US" sz="2400" b="1" dirty="0">
              <a:solidFill>
                <a:schemeClr val="bg1"/>
              </a:solidFill>
            </a:endParaRPr>
          </a:p>
        </p:txBody>
      </p:sp>
      <p:sp>
        <p:nvSpPr>
          <p:cNvPr id="15" name="Oval 14">
            <a:extLst>
              <a:ext uri="{FF2B5EF4-FFF2-40B4-BE49-F238E27FC236}">
                <a16:creationId xmlns:a16="http://schemas.microsoft.com/office/drawing/2014/main" id="{99EA07E7-AA12-4380-8979-BA1AF2302C16}"/>
              </a:ext>
            </a:extLst>
          </p:cNvPr>
          <p:cNvSpPr/>
          <p:nvPr/>
        </p:nvSpPr>
        <p:spPr>
          <a:xfrm>
            <a:off x="914400" y="2514600"/>
            <a:ext cx="457200" cy="457200"/>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1</a:t>
            </a:r>
            <a:endParaRPr lang="en-US" dirty="0"/>
          </a:p>
        </p:txBody>
      </p:sp>
      <p:sp>
        <p:nvSpPr>
          <p:cNvPr id="16" name="Oval 15">
            <a:extLst>
              <a:ext uri="{FF2B5EF4-FFF2-40B4-BE49-F238E27FC236}">
                <a16:creationId xmlns:a16="http://schemas.microsoft.com/office/drawing/2014/main" id="{D38A467F-9696-4B41-B69F-FD5293C7FB8C}"/>
              </a:ext>
            </a:extLst>
          </p:cNvPr>
          <p:cNvSpPr/>
          <p:nvPr/>
        </p:nvSpPr>
        <p:spPr>
          <a:xfrm>
            <a:off x="5715000" y="1343892"/>
            <a:ext cx="457200" cy="457200"/>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2</a:t>
            </a:r>
            <a:endParaRPr lang="en-US" dirty="0"/>
          </a:p>
        </p:txBody>
      </p:sp>
      <p:sp>
        <p:nvSpPr>
          <p:cNvPr id="17" name="Oval 16">
            <a:extLst>
              <a:ext uri="{FF2B5EF4-FFF2-40B4-BE49-F238E27FC236}">
                <a16:creationId xmlns:a16="http://schemas.microsoft.com/office/drawing/2014/main" id="{D007B9E9-0A20-4431-B16A-FB463659D767}"/>
              </a:ext>
            </a:extLst>
          </p:cNvPr>
          <p:cNvSpPr/>
          <p:nvPr/>
        </p:nvSpPr>
        <p:spPr>
          <a:xfrm>
            <a:off x="8566174" y="385258"/>
            <a:ext cx="457200" cy="457200"/>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3</a:t>
            </a:r>
            <a:endParaRPr lang="en-US" dirty="0"/>
          </a:p>
        </p:txBody>
      </p:sp>
      <p:sp>
        <p:nvSpPr>
          <p:cNvPr id="18" name="Oval 17">
            <a:extLst>
              <a:ext uri="{FF2B5EF4-FFF2-40B4-BE49-F238E27FC236}">
                <a16:creationId xmlns:a16="http://schemas.microsoft.com/office/drawing/2014/main" id="{655DA582-FC3E-4967-A80F-DCD56BE1E8DD}"/>
              </a:ext>
            </a:extLst>
          </p:cNvPr>
          <p:cNvSpPr/>
          <p:nvPr/>
        </p:nvSpPr>
        <p:spPr>
          <a:xfrm>
            <a:off x="9274415" y="3695700"/>
            <a:ext cx="457200" cy="457200"/>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4</a:t>
            </a:r>
            <a:endParaRPr lang="en-US" dirty="0"/>
          </a:p>
        </p:txBody>
      </p:sp>
    </p:spTree>
    <p:extLst>
      <p:ext uri="{BB962C8B-B14F-4D97-AF65-F5344CB8AC3E}">
        <p14:creationId xmlns:p14="http://schemas.microsoft.com/office/powerpoint/2010/main" val="206485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4"/>
                                        </p:tgtEl>
                                      </p:cBhvr>
                                    </p:animEffect>
                                    <p:set>
                                      <p:cBhvr>
                                        <p:cTn id="31" dur="1" fill="hold">
                                          <p:stCondLst>
                                            <p:cond delay="499"/>
                                          </p:stCondLst>
                                        </p:cTn>
                                        <p:tgtEl>
                                          <p:spTgt spid="4"/>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8"/>
                                        </p:tgtEl>
                                      </p:cBhvr>
                                    </p:animEffect>
                                    <p:set>
                                      <p:cBhvr>
                                        <p:cTn id="34" dur="1" fill="hold">
                                          <p:stCondLst>
                                            <p:cond delay="499"/>
                                          </p:stCondLst>
                                        </p:cTn>
                                        <p:tgtEl>
                                          <p:spTgt spid="8"/>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11"/>
                                        </p:tgtEl>
                                      </p:cBhvr>
                                    </p:animEffect>
                                    <p:set>
                                      <p:cBhvr>
                                        <p:cTn id="37" dur="1" fill="hold">
                                          <p:stCondLst>
                                            <p:cond delay="499"/>
                                          </p:stCondLst>
                                        </p:cTn>
                                        <p:tgtEl>
                                          <p:spTgt spid="11"/>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additive="base">
                                        <p:cTn id="42" dur="500" fill="hold"/>
                                        <p:tgtEl>
                                          <p:spTgt spid="16"/>
                                        </p:tgtEl>
                                        <p:attrNameLst>
                                          <p:attrName>ppt_x</p:attrName>
                                        </p:attrNameLst>
                                      </p:cBhvr>
                                      <p:tavLst>
                                        <p:tav tm="0">
                                          <p:val>
                                            <p:strVal val="#ppt_x"/>
                                          </p:val>
                                        </p:tav>
                                        <p:tav tm="100000">
                                          <p:val>
                                            <p:strVal val="#ppt_x"/>
                                          </p:val>
                                        </p:tav>
                                      </p:tavLst>
                                    </p:anim>
                                    <p:anim calcmode="lin" valueType="num">
                                      <p:cBhvr additive="base">
                                        <p:cTn id="4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63" presetClass="path" presetSubtype="0" accel="50000" decel="50000" fill="hold" grpId="0" nodeType="clickEffect">
                                  <p:stCondLst>
                                    <p:cond delay="0"/>
                                  </p:stCondLst>
                                  <p:childTnLst>
                                    <p:animMotion origin="layout" path="M 5E-6 3.7037E-6 L 0.40938 0.00439 " pathEditMode="relative" rAng="0" ptsTypes="AA">
                                      <p:cBhvr>
                                        <p:cTn id="47" dur="2000" fill="hold"/>
                                        <p:tgtEl>
                                          <p:spTgt spid="3"/>
                                        </p:tgtEl>
                                        <p:attrNameLst>
                                          <p:attrName>ppt_x</p:attrName>
                                          <p:attrName>ppt_y</p:attrName>
                                        </p:attrNameLst>
                                      </p:cBhvr>
                                      <p:rCtr x="20469" y="208"/>
                                    </p:animMotion>
                                  </p:childTnLst>
                                </p:cTn>
                              </p:par>
                              <p:par>
                                <p:cTn id="48" presetID="63" presetClass="path" presetSubtype="0" accel="50000" decel="50000" fill="hold" grpId="0" nodeType="withEffect">
                                  <p:stCondLst>
                                    <p:cond delay="0"/>
                                  </p:stCondLst>
                                  <p:childTnLst>
                                    <p:animMotion origin="layout" path="M 5E-6 3.7037E-6 L 0.35938 0.00439 " pathEditMode="relative" rAng="0" ptsTypes="AA">
                                      <p:cBhvr>
                                        <p:cTn id="49" dur="2000" fill="hold"/>
                                        <p:tgtEl>
                                          <p:spTgt spid="9"/>
                                        </p:tgtEl>
                                        <p:attrNameLst>
                                          <p:attrName>ppt_x</p:attrName>
                                          <p:attrName>ppt_y</p:attrName>
                                        </p:attrNameLst>
                                      </p:cBhvr>
                                      <p:rCtr x="17969" y="208"/>
                                    </p:animMotion>
                                  </p:childTnLst>
                                </p:cTn>
                              </p:par>
                              <p:par>
                                <p:cTn id="50" presetID="63" presetClass="path" presetSubtype="0" accel="50000" decel="50000" fill="hold" grpId="0" nodeType="withEffect">
                                  <p:stCondLst>
                                    <p:cond delay="0"/>
                                  </p:stCondLst>
                                  <p:childTnLst>
                                    <p:animMotion origin="layout" path="M 5E-6 3.7037E-6 L 0.30313 0.00439 " pathEditMode="relative" rAng="0" ptsTypes="AA">
                                      <p:cBhvr>
                                        <p:cTn id="51" dur="2000" fill="hold"/>
                                        <p:tgtEl>
                                          <p:spTgt spid="10"/>
                                        </p:tgtEl>
                                        <p:attrNameLst>
                                          <p:attrName>ppt_x</p:attrName>
                                          <p:attrName>ppt_y</p:attrName>
                                        </p:attrNameLst>
                                      </p:cBhvr>
                                      <p:rCtr x="15156" y="208"/>
                                    </p:animMotion>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17"/>
                                        </p:tgtEl>
                                        <p:attrNameLst>
                                          <p:attrName>style.visibility</p:attrName>
                                        </p:attrNameLst>
                                      </p:cBhvr>
                                      <p:to>
                                        <p:strVal val="visible"/>
                                      </p:to>
                                    </p:set>
                                    <p:anim calcmode="lin" valueType="num">
                                      <p:cBhvr additive="base">
                                        <p:cTn id="56" dur="500" fill="hold"/>
                                        <p:tgtEl>
                                          <p:spTgt spid="17"/>
                                        </p:tgtEl>
                                        <p:attrNameLst>
                                          <p:attrName>ppt_x</p:attrName>
                                        </p:attrNameLst>
                                      </p:cBhvr>
                                      <p:tavLst>
                                        <p:tav tm="0">
                                          <p:val>
                                            <p:strVal val="#ppt_x"/>
                                          </p:val>
                                        </p:tav>
                                        <p:tav tm="100000">
                                          <p:val>
                                            <p:strVal val="#ppt_x"/>
                                          </p:val>
                                        </p:tav>
                                      </p:tavLst>
                                    </p:anim>
                                    <p:anim calcmode="lin" valueType="num">
                                      <p:cBhvr additive="base">
                                        <p:cTn id="5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500"/>
                                        <p:tgtEl>
                                          <p:spTgt spid="13"/>
                                        </p:tgtEl>
                                      </p:cBhvr>
                                    </p:animEffect>
                                  </p:childTnLst>
                                </p:cTn>
                              </p:par>
                              <p:par>
                                <p:cTn id="63" presetID="10" presetClass="entr" presetSubtype="0" fill="hold" nodeType="with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fade">
                                      <p:cBhvr>
                                        <p:cTn id="65" dur="500"/>
                                        <p:tgtEl>
                                          <p:spTgt spid="12"/>
                                        </p:tgtEl>
                                      </p:cBhvr>
                                    </p:animEffect>
                                  </p:childTnLst>
                                </p:cTn>
                              </p:par>
                              <p:par>
                                <p:cTn id="66" presetID="10" presetClass="entr" presetSubtype="0" fill="hold" nodeType="with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fade">
                                      <p:cBhvr>
                                        <p:cTn id="68" dur="500"/>
                                        <p:tgtEl>
                                          <p:spTgt spid="7"/>
                                        </p:tgtEl>
                                      </p:cBhvr>
                                    </p:animEffect>
                                  </p:childTnLst>
                                </p:cTn>
                              </p:par>
                              <p:par>
                                <p:cTn id="69" presetID="8" presetClass="emph" presetSubtype="0" repeatCount="indefinite" fill="hold" nodeType="withEffect">
                                  <p:stCondLst>
                                    <p:cond delay="0"/>
                                  </p:stCondLst>
                                  <p:childTnLst>
                                    <p:animRot by="-21600000">
                                      <p:cBhvr>
                                        <p:cTn id="70" dur="2000" fill="hold"/>
                                        <p:tgtEl>
                                          <p:spTgt spid="7"/>
                                        </p:tgtEl>
                                        <p:attrNameLst>
                                          <p:attrName>r</p:attrName>
                                        </p:attrNameLst>
                                      </p:cBhvr>
                                    </p:animRot>
                                  </p:childTnLst>
                                </p:cTn>
                              </p:par>
                              <p:par>
                                <p:cTn id="71" presetID="8" presetClass="emph" presetSubtype="0" repeatCount="indefinite" fill="hold" nodeType="withEffect">
                                  <p:stCondLst>
                                    <p:cond delay="0"/>
                                  </p:stCondLst>
                                  <p:childTnLst>
                                    <p:animRot by="21600000">
                                      <p:cBhvr>
                                        <p:cTn id="72" dur="2000" fill="hold"/>
                                        <p:tgtEl>
                                          <p:spTgt spid="12"/>
                                        </p:tgtEl>
                                        <p:attrNameLst>
                                          <p:attrName>r</p:attrName>
                                        </p:attrNameLst>
                                      </p:cBhvr>
                                    </p:animRot>
                                  </p:childTnLst>
                                </p:cTn>
                              </p:par>
                              <p:par>
                                <p:cTn id="73" presetID="8" presetClass="emph" presetSubtype="0" repeatCount="indefinite" fill="hold" nodeType="withEffect">
                                  <p:stCondLst>
                                    <p:cond delay="0"/>
                                  </p:stCondLst>
                                  <p:childTnLst>
                                    <p:animRot by="21600000">
                                      <p:cBhvr>
                                        <p:cTn id="74" dur="2000" fill="hold"/>
                                        <p:tgtEl>
                                          <p:spTgt spid="13"/>
                                        </p:tgtEl>
                                        <p:attrNameLst>
                                          <p:attrName>r</p:attrName>
                                        </p:attrNameLst>
                                      </p:cBhvr>
                                    </p:animRo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18"/>
                                        </p:tgtEl>
                                        <p:attrNameLst>
                                          <p:attrName>style.visibility</p:attrName>
                                        </p:attrNameLst>
                                      </p:cBhvr>
                                      <p:to>
                                        <p:strVal val="visible"/>
                                      </p:to>
                                    </p:set>
                                    <p:anim calcmode="lin" valueType="num">
                                      <p:cBhvr additive="base">
                                        <p:cTn id="79" dur="500" fill="hold"/>
                                        <p:tgtEl>
                                          <p:spTgt spid="18"/>
                                        </p:tgtEl>
                                        <p:attrNameLst>
                                          <p:attrName>ppt_x</p:attrName>
                                        </p:attrNameLst>
                                      </p:cBhvr>
                                      <p:tavLst>
                                        <p:tav tm="0">
                                          <p:val>
                                            <p:strVal val="#ppt_x"/>
                                          </p:val>
                                        </p:tav>
                                        <p:tav tm="100000">
                                          <p:val>
                                            <p:strVal val="#ppt_x"/>
                                          </p:val>
                                        </p:tav>
                                      </p:tavLst>
                                    </p:anim>
                                    <p:anim calcmode="lin" valueType="num">
                                      <p:cBhvr additive="base">
                                        <p:cTn id="8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14"/>
                                        </p:tgtEl>
                                        <p:attrNameLst>
                                          <p:attrName>style.visibility</p:attrName>
                                        </p:attrNameLst>
                                      </p:cBhvr>
                                      <p:to>
                                        <p:strVal val="visible"/>
                                      </p:to>
                                    </p:set>
                                    <p:anim calcmode="lin" valueType="num">
                                      <p:cBhvr additive="base">
                                        <p:cTn id="85" dur="500" fill="hold"/>
                                        <p:tgtEl>
                                          <p:spTgt spid="14"/>
                                        </p:tgtEl>
                                        <p:attrNameLst>
                                          <p:attrName>ppt_x</p:attrName>
                                        </p:attrNameLst>
                                      </p:cBhvr>
                                      <p:tavLst>
                                        <p:tav tm="0">
                                          <p:val>
                                            <p:strVal val="#ppt_x"/>
                                          </p:val>
                                        </p:tav>
                                        <p:tav tm="100000">
                                          <p:val>
                                            <p:strVal val="#ppt_x"/>
                                          </p:val>
                                        </p:tav>
                                      </p:tavLst>
                                    </p:anim>
                                    <p:anim calcmode="lin" valueType="num">
                                      <p:cBhvr additive="base">
                                        <p:cTn id="8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4" grpId="0" animBg="1"/>
      <p:bldP spid="4" grpId="1" animBg="1"/>
      <p:bldP spid="8" grpId="0" animBg="1"/>
      <p:bldP spid="8" grpId="1" animBg="1"/>
      <p:bldP spid="11" grpId="0" animBg="1"/>
      <p:bldP spid="11" grpId="1" animBg="1"/>
      <p:bldP spid="14" grpId="0" animBg="1"/>
      <p:bldP spid="15" grpId="0" animBg="1"/>
      <p:bldP spid="16" grpId="0" animBg="1"/>
      <p:bldP spid="17" grpId="0" animBg="1"/>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id="{F272CB9A-11DA-403F-8A2C-8ACABB9E55E3}"/>
              </a:ext>
            </a:extLst>
          </p:cNvPr>
          <p:cNvCxnSpPr/>
          <p:nvPr/>
        </p:nvCxnSpPr>
        <p:spPr>
          <a:xfrm>
            <a:off x="6175088"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7E87360-F24A-47BA-928F-2F0179FA8620}"/>
              </a:ext>
            </a:extLst>
          </p:cNvPr>
          <p:cNvCxnSpPr/>
          <p:nvPr/>
        </p:nvCxnSpPr>
        <p:spPr>
          <a:xfrm>
            <a:off x="8413015"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8346D99-21A2-4F27-AB30-6BF25A60C3AC}"/>
              </a:ext>
            </a:extLst>
          </p:cNvPr>
          <p:cNvCxnSpPr>
            <a:cxnSpLocks/>
          </p:cNvCxnSpPr>
          <p:nvPr/>
        </p:nvCxnSpPr>
        <p:spPr>
          <a:xfrm>
            <a:off x="10665885" y="3995319"/>
            <a:ext cx="153851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92DD698-41EA-44B3-A338-53428D7D5050}"/>
              </a:ext>
            </a:extLst>
          </p:cNvPr>
          <p:cNvCxnSpPr/>
          <p:nvPr/>
        </p:nvCxnSpPr>
        <p:spPr>
          <a:xfrm>
            <a:off x="3911339"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141C71E-E08E-4C35-AF33-12A46FFB4E28}"/>
              </a:ext>
            </a:extLst>
          </p:cNvPr>
          <p:cNvCxnSpPr/>
          <p:nvPr/>
        </p:nvCxnSpPr>
        <p:spPr>
          <a:xfrm>
            <a:off x="1657906"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Arc 10">
            <a:extLst>
              <a:ext uri="{FF2B5EF4-FFF2-40B4-BE49-F238E27FC236}">
                <a16:creationId xmlns:a16="http://schemas.microsoft.com/office/drawing/2014/main" id="{AF54DAFC-72BF-4C18-B451-30110FC8EBCC}"/>
              </a:ext>
            </a:extLst>
          </p:cNvPr>
          <p:cNvSpPr/>
          <p:nvPr/>
        </p:nvSpPr>
        <p:spPr>
          <a:xfrm>
            <a:off x="1150597"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72" panose="020B0503030000000003" pitchFamily="34" charset="0"/>
              <a:cs typeface="72" panose="020B0503030000000003" pitchFamily="34" charset="0"/>
            </a:endParaRPr>
          </a:p>
        </p:txBody>
      </p:sp>
      <p:cxnSp>
        <p:nvCxnSpPr>
          <p:cNvPr id="7" name="Straight Connector 6">
            <a:extLst>
              <a:ext uri="{FF2B5EF4-FFF2-40B4-BE49-F238E27FC236}">
                <a16:creationId xmlns:a16="http://schemas.microsoft.com/office/drawing/2014/main" id="{6AB54977-33F8-4105-824C-3D0C493D5B00}"/>
              </a:ext>
            </a:extLst>
          </p:cNvPr>
          <p:cNvCxnSpPr>
            <a:cxnSpLocks/>
          </p:cNvCxnSpPr>
          <p:nvPr/>
        </p:nvCxnSpPr>
        <p:spPr>
          <a:xfrm>
            <a:off x="0" y="3995319"/>
            <a:ext cx="153851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BADB8234-7655-4312-99D5-ACC91B4B894B}"/>
              </a:ext>
            </a:extLst>
          </p:cNvPr>
          <p:cNvSpPr/>
          <p:nvPr/>
        </p:nvSpPr>
        <p:spPr>
          <a:xfrm>
            <a:off x="1514928" y="3900069"/>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72" panose="020B0503030000000003" pitchFamily="34" charset="0"/>
              <a:cs typeface="72" panose="020B0503030000000003" pitchFamily="34" charset="0"/>
            </a:endParaRPr>
          </a:p>
        </p:txBody>
      </p:sp>
      <p:sp>
        <p:nvSpPr>
          <p:cNvPr id="9" name="Circle: Hollow 8">
            <a:extLst>
              <a:ext uri="{FF2B5EF4-FFF2-40B4-BE49-F238E27FC236}">
                <a16:creationId xmlns:a16="http://schemas.microsoft.com/office/drawing/2014/main" id="{868629C6-9D56-44C4-A90C-D16F2E7AA94B}"/>
              </a:ext>
            </a:extLst>
          </p:cNvPr>
          <p:cNvSpPr/>
          <p:nvPr/>
        </p:nvSpPr>
        <p:spPr>
          <a:xfrm>
            <a:off x="1395865" y="3781006"/>
            <a:ext cx="428626" cy="428626"/>
          </a:xfrm>
          <a:prstGeom prst="donut">
            <a:avLst>
              <a:gd name="adj" fmla="val 5281"/>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72" panose="020B0503030000000003" pitchFamily="34" charset="0"/>
              <a:cs typeface="72" panose="020B0503030000000003" pitchFamily="34" charset="0"/>
            </a:endParaRPr>
          </a:p>
        </p:txBody>
      </p:sp>
      <p:sp>
        <p:nvSpPr>
          <p:cNvPr id="10" name="Circle: Hollow 9">
            <a:extLst>
              <a:ext uri="{FF2B5EF4-FFF2-40B4-BE49-F238E27FC236}">
                <a16:creationId xmlns:a16="http://schemas.microsoft.com/office/drawing/2014/main" id="{1E0E5245-3E9D-45CB-A2A2-78E37536928E}"/>
              </a:ext>
            </a:extLst>
          </p:cNvPr>
          <p:cNvSpPr/>
          <p:nvPr/>
        </p:nvSpPr>
        <p:spPr>
          <a:xfrm>
            <a:off x="1262993"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72" panose="020B0503030000000003" pitchFamily="34" charset="0"/>
              <a:cs typeface="72" panose="020B0503030000000003" pitchFamily="34" charset="0"/>
            </a:endParaRPr>
          </a:p>
        </p:txBody>
      </p:sp>
      <p:cxnSp>
        <p:nvCxnSpPr>
          <p:cNvPr id="12" name="Straight Connector 11">
            <a:extLst>
              <a:ext uri="{FF2B5EF4-FFF2-40B4-BE49-F238E27FC236}">
                <a16:creationId xmlns:a16="http://schemas.microsoft.com/office/drawing/2014/main" id="{1B8353AA-1A28-4FAD-AF44-130B899BAAE4}"/>
              </a:ext>
            </a:extLst>
          </p:cNvPr>
          <p:cNvCxnSpPr>
            <a:cxnSpLocks/>
          </p:cNvCxnSpPr>
          <p:nvPr/>
        </p:nvCxnSpPr>
        <p:spPr>
          <a:xfrm flipV="1">
            <a:off x="1610179" y="4342506"/>
            <a:ext cx="0" cy="363270"/>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36B49B4F-63E8-4430-9059-553CBCA3AB43}"/>
              </a:ext>
            </a:extLst>
          </p:cNvPr>
          <p:cNvSpPr/>
          <p:nvPr/>
        </p:nvSpPr>
        <p:spPr>
          <a:xfrm>
            <a:off x="1548058" y="4676360"/>
            <a:ext cx="124240" cy="12424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72" panose="020B0503030000000003" pitchFamily="34" charset="0"/>
              <a:cs typeface="72" panose="020B0503030000000003" pitchFamily="34" charset="0"/>
            </a:endParaRPr>
          </a:p>
        </p:txBody>
      </p:sp>
      <p:sp>
        <p:nvSpPr>
          <p:cNvPr id="16" name="TextBox 15">
            <a:extLst>
              <a:ext uri="{FF2B5EF4-FFF2-40B4-BE49-F238E27FC236}">
                <a16:creationId xmlns:a16="http://schemas.microsoft.com/office/drawing/2014/main" id="{E959B938-7387-4E6C-B81C-CA1B61488588}"/>
              </a:ext>
            </a:extLst>
          </p:cNvPr>
          <p:cNvSpPr txBox="1"/>
          <p:nvPr/>
        </p:nvSpPr>
        <p:spPr>
          <a:xfrm>
            <a:off x="651656" y="2961830"/>
            <a:ext cx="1915095" cy="646331"/>
          </a:xfrm>
          <a:prstGeom prst="rect">
            <a:avLst/>
          </a:prstGeom>
          <a:noFill/>
        </p:spPr>
        <p:txBody>
          <a:bodyPr wrap="square" rtlCol="0">
            <a:spAutoFit/>
          </a:bodyPr>
          <a:lstStyle/>
          <a:p>
            <a:pPr algn="ctr"/>
            <a:r>
              <a:rPr lang="en-US" sz="3600" b="1" dirty="0">
                <a:solidFill>
                  <a:srgbClr val="03A1A4"/>
                </a:solidFill>
                <a:latin typeface="72" panose="020B0503030000000003" pitchFamily="34" charset="0"/>
                <a:cs typeface="72" panose="020B0503030000000003" pitchFamily="34" charset="0"/>
              </a:rPr>
              <a:t>1</a:t>
            </a:r>
            <a:r>
              <a:rPr lang="en-US" sz="3600" b="1" baseline="30000" dirty="0">
                <a:solidFill>
                  <a:srgbClr val="03A1A4"/>
                </a:solidFill>
                <a:latin typeface="72" panose="020B0503030000000003" pitchFamily="34" charset="0"/>
                <a:cs typeface="72" panose="020B0503030000000003" pitchFamily="34" charset="0"/>
              </a:rPr>
              <a:t>st</a:t>
            </a:r>
            <a:r>
              <a:rPr lang="en-US" sz="3600" b="1" dirty="0">
                <a:solidFill>
                  <a:srgbClr val="03A1A4"/>
                </a:solidFill>
                <a:latin typeface="72" panose="020B0503030000000003" pitchFamily="34" charset="0"/>
                <a:cs typeface="72" panose="020B0503030000000003" pitchFamily="34" charset="0"/>
              </a:rPr>
              <a:t> gen</a:t>
            </a:r>
          </a:p>
        </p:txBody>
      </p:sp>
      <p:sp>
        <p:nvSpPr>
          <p:cNvPr id="18" name="Arc 17">
            <a:extLst>
              <a:ext uri="{FF2B5EF4-FFF2-40B4-BE49-F238E27FC236}">
                <a16:creationId xmlns:a16="http://schemas.microsoft.com/office/drawing/2014/main" id="{B54B9C7B-4DA7-40E1-B723-68758EB971FE}"/>
              </a:ext>
            </a:extLst>
          </p:cNvPr>
          <p:cNvSpPr/>
          <p:nvPr/>
        </p:nvSpPr>
        <p:spPr>
          <a:xfrm rot="5400000">
            <a:off x="3389075"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72" panose="020B0503030000000003" pitchFamily="34" charset="0"/>
              <a:cs typeface="72" panose="020B0503030000000003" pitchFamily="34" charset="0"/>
            </a:endParaRPr>
          </a:p>
        </p:txBody>
      </p:sp>
      <p:sp>
        <p:nvSpPr>
          <p:cNvPr id="20" name="Oval 19">
            <a:extLst>
              <a:ext uri="{FF2B5EF4-FFF2-40B4-BE49-F238E27FC236}">
                <a16:creationId xmlns:a16="http://schemas.microsoft.com/office/drawing/2014/main" id="{037A3CB3-AA60-41C6-B92B-B84EC0A87E61}"/>
              </a:ext>
            </a:extLst>
          </p:cNvPr>
          <p:cNvSpPr/>
          <p:nvPr/>
        </p:nvSpPr>
        <p:spPr>
          <a:xfrm>
            <a:off x="3753406" y="3900069"/>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72" panose="020B0503030000000003" pitchFamily="34" charset="0"/>
              <a:cs typeface="72" panose="020B0503030000000003" pitchFamily="34" charset="0"/>
            </a:endParaRPr>
          </a:p>
        </p:txBody>
      </p:sp>
      <p:sp>
        <p:nvSpPr>
          <p:cNvPr id="21" name="Circle: Hollow 20">
            <a:extLst>
              <a:ext uri="{FF2B5EF4-FFF2-40B4-BE49-F238E27FC236}">
                <a16:creationId xmlns:a16="http://schemas.microsoft.com/office/drawing/2014/main" id="{5AB77009-91CD-4089-A339-205E1FD860BA}"/>
              </a:ext>
            </a:extLst>
          </p:cNvPr>
          <p:cNvSpPr/>
          <p:nvPr/>
        </p:nvSpPr>
        <p:spPr>
          <a:xfrm>
            <a:off x="3634343" y="3781006"/>
            <a:ext cx="428626" cy="428626"/>
          </a:xfrm>
          <a:prstGeom prst="donut">
            <a:avLst>
              <a:gd name="adj" fmla="val 5281"/>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72" panose="020B0503030000000003" pitchFamily="34" charset="0"/>
              <a:cs typeface="72" panose="020B0503030000000003" pitchFamily="34" charset="0"/>
            </a:endParaRPr>
          </a:p>
        </p:txBody>
      </p:sp>
      <p:sp>
        <p:nvSpPr>
          <p:cNvPr id="22" name="Circle: Hollow 21">
            <a:extLst>
              <a:ext uri="{FF2B5EF4-FFF2-40B4-BE49-F238E27FC236}">
                <a16:creationId xmlns:a16="http://schemas.microsoft.com/office/drawing/2014/main" id="{EB4F978A-6973-4038-9D44-C992F6903D28}"/>
              </a:ext>
            </a:extLst>
          </p:cNvPr>
          <p:cNvSpPr/>
          <p:nvPr/>
        </p:nvSpPr>
        <p:spPr>
          <a:xfrm>
            <a:off x="3501471"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72" panose="020B0503030000000003" pitchFamily="34" charset="0"/>
              <a:cs typeface="72" panose="020B0503030000000003" pitchFamily="34" charset="0"/>
            </a:endParaRPr>
          </a:p>
        </p:txBody>
      </p:sp>
      <p:cxnSp>
        <p:nvCxnSpPr>
          <p:cNvPr id="23" name="Straight Connector 22">
            <a:extLst>
              <a:ext uri="{FF2B5EF4-FFF2-40B4-BE49-F238E27FC236}">
                <a16:creationId xmlns:a16="http://schemas.microsoft.com/office/drawing/2014/main" id="{7982AF7D-7FF0-494C-891D-C601C69FAD64}"/>
              </a:ext>
            </a:extLst>
          </p:cNvPr>
          <p:cNvCxnSpPr>
            <a:cxnSpLocks/>
          </p:cNvCxnSpPr>
          <p:nvPr/>
        </p:nvCxnSpPr>
        <p:spPr>
          <a:xfrm flipV="1">
            <a:off x="3848657" y="2614747"/>
            <a:ext cx="0" cy="1033387"/>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D26033AC-E99E-4309-BD9B-47A98BA0DEA7}"/>
              </a:ext>
            </a:extLst>
          </p:cNvPr>
          <p:cNvSpPr/>
          <p:nvPr/>
        </p:nvSpPr>
        <p:spPr>
          <a:xfrm>
            <a:off x="3786536" y="2568391"/>
            <a:ext cx="124240" cy="12424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72" panose="020B0503030000000003" pitchFamily="34" charset="0"/>
              <a:cs typeface="72" panose="020B0503030000000003" pitchFamily="34" charset="0"/>
            </a:endParaRPr>
          </a:p>
        </p:txBody>
      </p:sp>
      <p:sp>
        <p:nvSpPr>
          <p:cNvPr id="25" name="TextBox 24">
            <a:extLst>
              <a:ext uri="{FF2B5EF4-FFF2-40B4-BE49-F238E27FC236}">
                <a16:creationId xmlns:a16="http://schemas.microsoft.com/office/drawing/2014/main" id="{D297ECE7-7E0E-48D0-9C27-6FB0E3DB79DD}"/>
              </a:ext>
            </a:extLst>
          </p:cNvPr>
          <p:cNvSpPr txBox="1"/>
          <p:nvPr/>
        </p:nvSpPr>
        <p:spPr>
          <a:xfrm>
            <a:off x="2807968" y="4382611"/>
            <a:ext cx="1975349" cy="646331"/>
          </a:xfrm>
          <a:prstGeom prst="rect">
            <a:avLst/>
          </a:prstGeom>
          <a:noFill/>
        </p:spPr>
        <p:txBody>
          <a:bodyPr wrap="square" rtlCol="0">
            <a:spAutoFit/>
          </a:bodyPr>
          <a:lstStyle/>
          <a:p>
            <a:pPr algn="ctr"/>
            <a:r>
              <a:rPr lang="en-US" sz="3600" b="1" dirty="0">
                <a:solidFill>
                  <a:srgbClr val="EE9524"/>
                </a:solidFill>
                <a:latin typeface="72" panose="020B0503030000000003" pitchFamily="34" charset="0"/>
                <a:cs typeface="72" panose="020B0503030000000003" pitchFamily="34" charset="0"/>
              </a:rPr>
              <a:t>2</a:t>
            </a:r>
            <a:r>
              <a:rPr lang="en-US" sz="3600" b="1" baseline="30000" dirty="0">
                <a:solidFill>
                  <a:srgbClr val="EE9524"/>
                </a:solidFill>
                <a:latin typeface="72" panose="020B0503030000000003" pitchFamily="34" charset="0"/>
                <a:cs typeface="72" panose="020B0503030000000003" pitchFamily="34" charset="0"/>
              </a:rPr>
              <a:t>nd</a:t>
            </a:r>
            <a:r>
              <a:rPr lang="en-US" sz="3600" b="1" dirty="0">
                <a:solidFill>
                  <a:srgbClr val="EE9524"/>
                </a:solidFill>
                <a:latin typeface="72" panose="020B0503030000000003" pitchFamily="34" charset="0"/>
                <a:cs typeface="72" panose="020B0503030000000003" pitchFamily="34" charset="0"/>
              </a:rPr>
              <a:t> gen</a:t>
            </a:r>
          </a:p>
        </p:txBody>
      </p:sp>
      <p:sp>
        <p:nvSpPr>
          <p:cNvPr id="26" name="TextBox 25">
            <a:extLst>
              <a:ext uri="{FF2B5EF4-FFF2-40B4-BE49-F238E27FC236}">
                <a16:creationId xmlns:a16="http://schemas.microsoft.com/office/drawing/2014/main" id="{7DEA27D8-0CF3-496D-AD7D-2076231DE52C}"/>
              </a:ext>
            </a:extLst>
          </p:cNvPr>
          <p:cNvSpPr txBox="1"/>
          <p:nvPr/>
        </p:nvSpPr>
        <p:spPr>
          <a:xfrm>
            <a:off x="2667000" y="2099846"/>
            <a:ext cx="2383098" cy="338554"/>
          </a:xfrm>
          <a:prstGeom prst="rect">
            <a:avLst/>
          </a:prstGeom>
          <a:noFill/>
        </p:spPr>
        <p:txBody>
          <a:bodyPr wrap="square" rtlCol="0">
            <a:spAutoFit/>
          </a:bodyPr>
          <a:lstStyle/>
          <a:p>
            <a:r>
              <a:rPr lang="en-US" sz="1600" b="1" dirty="0" err="1">
                <a:solidFill>
                  <a:srgbClr val="14151A"/>
                </a:solidFill>
                <a:latin typeface="72" panose="020B0503030000000003" pitchFamily="34" charset="0"/>
                <a:cs typeface="72" panose="020B0503030000000003" pitchFamily="34" charset="0"/>
              </a:rPr>
              <a:t>Lenguaje</a:t>
            </a:r>
            <a:r>
              <a:rPr lang="en-US" sz="1600" b="1" dirty="0">
                <a:solidFill>
                  <a:srgbClr val="14151A"/>
                </a:solidFill>
                <a:latin typeface="72" panose="020B0503030000000003" pitchFamily="34" charset="0"/>
                <a:cs typeface="72" panose="020B0503030000000003" pitchFamily="34" charset="0"/>
              </a:rPr>
              <a:t> </a:t>
            </a:r>
            <a:r>
              <a:rPr lang="en-US" sz="1600" b="1" dirty="0" err="1">
                <a:solidFill>
                  <a:srgbClr val="14151A"/>
                </a:solidFill>
                <a:latin typeface="72" panose="020B0503030000000003" pitchFamily="34" charset="0"/>
                <a:cs typeface="72" panose="020B0503030000000003" pitchFamily="34" charset="0"/>
              </a:rPr>
              <a:t>ensamblador</a:t>
            </a:r>
            <a:endParaRPr lang="en-US" sz="1600" b="1" dirty="0">
              <a:solidFill>
                <a:srgbClr val="14151A"/>
              </a:solidFill>
              <a:latin typeface="72" panose="020B0503030000000003" pitchFamily="34" charset="0"/>
              <a:cs typeface="72" panose="020B0503030000000003" pitchFamily="34" charset="0"/>
            </a:endParaRPr>
          </a:p>
        </p:txBody>
      </p:sp>
      <p:sp>
        <p:nvSpPr>
          <p:cNvPr id="27" name="Arc 26">
            <a:extLst>
              <a:ext uri="{FF2B5EF4-FFF2-40B4-BE49-F238E27FC236}">
                <a16:creationId xmlns:a16="http://schemas.microsoft.com/office/drawing/2014/main" id="{A2636062-43D3-463C-B6BD-741D547DE965}"/>
              </a:ext>
            </a:extLst>
          </p:cNvPr>
          <p:cNvSpPr/>
          <p:nvPr/>
        </p:nvSpPr>
        <p:spPr>
          <a:xfrm>
            <a:off x="5642508"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72" panose="020B0503030000000003" pitchFamily="34" charset="0"/>
              <a:cs typeface="72" panose="020B0503030000000003" pitchFamily="34" charset="0"/>
            </a:endParaRPr>
          </a:p>
        </p:txBody>
      </p:sp>
      <p:sp>
        <p:nvSpPr>
          <p:cNvPr id="29" name="Oval 28">
            <a:extLst>
              <a:ext uri="{FF2B5EF4-FFF2-40B4-BE49-F238E27FC236}">
                <a16:creationId xmlns:a16="http://schemas.microsoft.com/office/drawing/2014/main" id="{CDCB9A2B-6699-4804-99AE-7A924FDA4340}"/>
              </a:ext>
            </a:extLst>
          </p:cNvPr>
          <p:cNvSpPr/>
          <p:nvPr/>
        </p:nvSpPr>
        <p:spPr>
          <a:xfrm>
            <a:off x="6006839" y="3900069"/>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72" panose="020B0503030000000003" pitchFamily="34" charset="0"/>
              <a:cs typeface="72" panose="020B0503030000000003" pitchFamily="34" charset="0"/>
            </a:endParaRPr>
          </a:p>
        </p:txBody>
      </p:sp>
      <p:sp>
        <p:nvSpPr>
          <p:cNvPr id="30" name="Circle: Hollow 29">
            <a:extLst>
              <a:ext uri="{FF2B5EF4-FFF2-40B4-BE49-F238E27FC236}">
                <a16:creationId xmlns:a16="http://schemas.microsoft.com/office/drawing/2014/main" id="{3A6CDF07-EF0B-4379-8FBF-3718BD896047}"/>
              </a:ext>
            </a:extLst>
          </p:cNvPr>
          <p:cNvSpPr/>
          <p:nvPr/>
        </p:nvSpPr>
        <p:spPr>
          <a:xfrm>
            <a:off x="5887776" y="3781006"/>
            <a:ext cx="428626" cy="428626"/>
          </a:xfrm>
          <a:prstGeom prst="donut">
            <a:avLst>
              <a:gd name="adj" fmla="val 5281"/>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72" panose="020B0503030000000003" pitchFamily="34" charset="0"/>
              <a:cs typeface="72" panose="020B0503030000000003" pitchFamily="34" charset="0"/>
            </a:endParaRPr>
          </a:p>
        </p:txBody>
      </p:sp>
      <p:sp>
        <p:nvSpPr>
          <p:cNvPr id="31" name="Circle: Hollow 30">
            <a:extLst>
              <a:ext uri="{FF2B5EF4-FFF2-40B4-BE49-F238E27FC236}">
                <a16:creationId xmlns:a16="http://schemas.microsoft.com/office/drawing/2014/main" id="{FB3E2DCF-4068-4715-BD27-13370B541EAC}"/>
              </a:ext>
            </a:extLst>
          </p:cNvPr>
          <p:cNvSpPr/>
          <p:nvPr/>
        </p:nvSpPr>
        <p:spPr>
          <a:xfrm>
            <a:off x="5754904"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72" panose="020B0503030000000003" pitchFamily="34" charset="0"/>
              <a:cs typeface="72" panose="020B0503030000000003" pitchFamily="34" charset="0"/>
            </a:endParaRPr>
          </a:p>
        </p:txBody>
      </p:sp>
      <p:cxnSp>
        <p:nvCxnSpPr>
          <p:cNvPr id="32" name="Straight Connector 31">
            <a:extLst>
              <a:ext uri="{FF2B5EF4-FFF2-40B4-BE49-F238E27FC236}">
                <a16:creationId xmlns:a16="http://schemas.microsoft.com/office/drawing/2014/main" id="{EA49CDC4-E9AD-4789-BEA6-BFF07A73111B}"/>
              </a:ext>
            </a:extLst>
          </p:cNvPr>
          <p:cNvCxnSpPr>
            <a:cxnSpLocks/>
          </p:cNvCxnSpPr>
          <p:nvPr/>
        </p:nvCxnSpPr>
        <p:spPr>
          <a:xfrm flipV="1">
            <a:off x="6102090" y="4342505"/>
            <a:ext cx="0" cy="1033387"/>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DD4A8794-EADF-4527-95C6-C9D6781E9C8E}"/>
              </a:ext>
            </a:extLst>
          </p:cNvPr>
          <p:cNvSpPr/>
          <p:nvPr/>
        </p:nvSpPr>
        <p:spPr>
          <a:xfrm>
            <a:off x="6039969" y="5350759"/>
            <a:ext cx="124240" cy="12424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72" panose="020B0503030000000003" pitchFamily="34" charset="0"/>
              <a:cs typeface="72" panose="020B0503030000000003" pitchFamily="34" charset="0"/>
            </a:endParaRPr>
          </a:p>
        </p:txBody>
      </p:sp>
      <p:sp>
        <p:nvSpPr>
          <p:cNvPr id="34" name="TextBox 33">
            <a:extLst>
              <a:ext uri="{FF2B5EF4-FFF2-40B4-BE49-F238E27FC236}">
                <a16:creationId xmlns:a16="http://schemas.microsoft.com/office/drawing/2014/main" id="{4BE7D141-E60D-4B00-AA4B-1F588212DCAD}"/>
              </a:ext>
            </a:extLst>
          </p:cNvPr>
          <p:cNvSpPr txBox="1"/>
          <p:nvPr/>
        </p:nvSpPr>
        <p:spPr>
          <a:xfrm>
            <a:off x="5083621" y="2961830"/>
            <a:ext cx="1938173" cy="646331"/>
          </a:xfrm>
          <a:prstGeom prst="rect">
            <a:avLst/>
          </a:prstGeom>
          <a:noFill/>
        </p:spPr>
        <p:txBody>
          <a:bodyPr wrap="square" rtlCol="0">
            <a:spAutoFit/>
          </a:bodyPr>
          <a:lstStyle/>
          <a:p>
            <a:pPr algn="ctr"/>
            <a:r>
              <a:rPr lang="en-US" sz="3600" b="1" dirty="0">
                <a:solidFill>
                  <a:srgbClr val="EF3078"/>
                </a:solidFill>
                <a:latin typeface="72" panose="020B0503030000000003" pitchFamily="34" charset="0"/>
                <a:cs typeface="72" panose="020B0503030000000003" pitchFamily="34" charset="0"/>
              </a:rPr>
              <a:t>3</a:t>
            </a:r>
            <a:r>
              <a:rPr lang="en-US" sz="3600" b="1" baseline="30000" dirty="0">
                <a:solidFill>
                  <a:srgbClr val="EF3078"/>
                </a:solidFill>
                <a:latin typeface="72" panose="020B0503030000000003" pitchFamily="34" charset="0"/>
                <a:cs typeface="72" panose="020B0503030000000003" pitchFamily="34" charset="0"/>
              </a:rPr>
              <a:t>rd</a:t>
            </a:r>
            <a:r>
              <a:rPr lang="en-US" sz="3600" b="1" dirty="0">
                <a:solidFill>
                  <a:srgbClr val="EF3078"/>
                </a:solidFill>
                <a:latin typeface="72" panose="020B0503030000000003" pitchFamily="34" charset="0"/>
                <a:cs typeface="72" panose="020B0503030000000003" pitchFamily="34" charset="0"/>
              </a:rPr>
              <a:t> gen</a:t>
            </a:r>
          </a:p>
        </p:txBody>
      </p:sp>
      <p:sp>
        <p:nvSpPr>
          <p:cNvPr id="35" name="TextBox 34">
            <a:extLst>
              <a:ext uri="{FF2B5EF4-FFF2-40B4-BE49-F238E27FC236}">
                <a16:creationId xmlns:a16="http://schemas.microsoft.com/office/drawing/2014/main" id="{0A5C5A36-EC92-462F-BB70-6A797D63B1DD}"/>
              </a:ext>
            </a:extLst>
          </p:cNvPr>
          <p:cNvSpPr txBox="1"/>
          <p:nvPr/>
        </p:nvSpPr>
        <p:spPr>
          <a:xfrm>
            <a:off x="4648200" y="5602985"/>
            <a:ext cx="3812887" cy="584775"/>
          </a:xfrm>
          <a:prstGeom prst="rect">
            <a:avLst/>
          </a:prstGeom>
          <a:noFill/>
        </p:spPr>
        <p:txBody>
          <a:bodyPr wrap="square" rtlCol="0">
            <a:spAutoFit/>
          </a:bodyPr>
          <a:lstStyle/>
          <a:p>
            <a:pPr algn="ctr"/>
            <a:r>
              <a:rPr lang="es-MX" sz="1600" b="1" dirty="0">
                <a:solidFill>
                  <a:srgbClr val="14151A"/>
                </a:solidFill>
                <a:latin typeface="72" panose="020B0503030000000003" pitchFamily="34" charset="0"/>
                <a:cs typeface="72" panose="020B0503030000000003" pitchFamily="34" charset="0"/>
              </a:rPr>
              <a:t>Lenguajes de programación de alto nivel</a:t>
            </a:r>
            <a:endParaRPr lang="en-US" sz="1600" b="1" dirty="0">
              <a:solidFill>
                <a:srgbClr val="14151A"/>
              </a:solidFill>
              <a:latin typeface="72" panose="020B0503030000000003" pitchFamily="34" charset="0"/>
              <a:cs typeface="72" panose="020B0503030000000003" pitchFamily="34" charset="0"/>
            </a:endParaRPr>
          </a:p>
        </p:txBody>
      </p:sp>
      <p:sp>
        <p:nvSpPr>
          <p:cNvPr id="45" name="Arc 44">
            <a:extLst>
              <a:ext uri="{FF2B5EF4-FFF2-40B4-BE49-F238E27FC236}">
                <a16:creationId xmlns:a16="http://schemas.microsoft.com/office/drawing/2014/main" id="{E3730103-7F8D-4792-83EE-5FFC4A5D2274}"/>
              </a:ext>
            </a:extLst>
          </p:cNvPr>
          <p:cNvSpPr/>
          <p:nvPr/>
        </p:nvSpPr>
        <p:spPr>
          <a:xfrm rot="5400000">
            <a:off x="7906257"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72" panose="020B0503030000000003" pitchFamily="34" charset="0"/>
              <a:cs typeface="72" panose="020B0503030000000003" pitchFamily="34" charset="0"/>
            </a:endParaRPr>
          </a:p>
        </p:txBody>
      </p:sp>
      <p:sp>
        <p:nvSpPr>
          <p:cNvPr id="46" name="Oval 45">
            <a:extLst>
              <a:ext uri="{FF2B5EF4-FFF2-40B4-BE49-F238E27FC236}">
                <a16:creationId xmlns:a16="http://schemas.microsoft.com/office/drawing/2014/main" id="{86694F26-80D5-467D-94C4-C9C860517F5F}"/>
              </a:ext>
            </a:extLst>
          </p:cNvPr>
          <p:cNvSpPr/>
          <p:nvPr/>
        </p:nvSpPr>
        <p:spPr>
          <a:xfrm>
            <a:off x="8270588" y="3900069"/>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72" panose="020B0503030000000003" pitchFamily="34" charset="0"/>
              <a:cs typeface="72" panose="020B0503030000000003" pitchFamily="34" charset="0"/>
            </a:endParaRPr>
          </a:p>
        </p:txBody>
      </p:sp>
      <p:sp>
        <p:nvSpPr>
          <p:cNvPr id="47" name="Circle: Hollow 46">
            <a:extLst>
              <a:ext uri="{FF2B5EF4-FFF2-40B4-BE49-F238E27FC236}">
                <a16:creationId xmlns:a16="http://schemas.microsoft.com/office/drawing/2014/main" id="{B0789B4A-0620-4211-9109-6DBE9A07FE51}"/>
              </a:ext>
            </a:extLst>
          </p:cNvPr>
          <p:cNvSpPr/>
          <p:nvPr/>
        </p:nvSpPr>
        <p:spPr>
          <a:xfrm>
            <a:off x="8151525" y="3781006"/>
            <a:ext cx="428626" cy="428626"/>
          </a:xfrm>
          <a:prstGeom prst="donut">
            <a:avLst>
              <a:gd name="adj" fmla="val 5281"/>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72" panose="020B0503030000000003" pitchFamily="34" charset="0"/>
              <a:cs typeface="72" panose="020B0503030000000003" pitchFamily="34" charset="0"/>
            </a:endParaRPr>
          </a:p>
        </p:txBody>
      </p:sp>
      <p:sp>
        <p:nvSpPr>
          <p:cNvPr id="48" name="Circle: Hollow 47">
            <a:extLst>
              <a:ext uri="{FF2B5EF4-FFF2-40B4-BE49-F238E27FC236}">
                <a16:creationId xmlns:a16="http://schemas.microsoft.com/office/drawing/2014/main" id="{9C63B36C-028C-4461-9179-02E81EA9B830}"/>
              </a:ext>
            </a:extLst>
          </p:cNvPr>
          <p:cNvSpPr/>
          <p:nvPr/>
        </p:nvSpPr>
        <p:spPr>
          <a:xfrm>
            <a:off x="8018653"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72" panose="020B0503030000000003" pitchFamily="34" charset="0"/>
              <a:cs typeface="72" panose="020B0503030000000003" pitchFamily="34" charset="0"/>
            </a:endParaRPr>
          </a:p>
        </p:txBody>
      </p:sp>
      <p:cxnSp>
        <p:nvCxnSpPr>
          <p:cNvPr id="49" name="Straight Connector 48">
            <a:extLst>
              <a:ext uri="{FF2B5EF4-FFF2-40B4-BE49-F238E27FC236}">
                <a16:creationId xmlns:a16="http://schemas.microsoft.com/office/drawing/2014/main" id="{15E6C7CE-0DCB-4A82-B08E-519AC3270B85}"/>
              </a:ext>
            </a:extLst>
          </p:cNvPr>
          <p:cNvCxnSpPr>
            <a:cxnSpLocks/>
          </p:cNvCxnSpPr>
          <p:nvPr/>
        </p:nvCxnSpPr>
        <p:spPr>
          <a:xfrm flipV="1">
            <a:off x="8365839" y="2614747"/>
            <a:ext cx="0" cy="1033387"/>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4CFE38F3-7830-46D8-95EE-69DB62ED465D}"/>
              </a:ext>
            </a:extLst>
          </p:cNvPr>
          <p:cNvSpPr/>
          <p:nvPr/>
        </p:nvSpPr>
        <p:spPr>
          <a:xfrm>
            <a:off x="8303718" y="2568391"/>
            <a:ext cx="124240" cy="12424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72" panose="020B0503030000000003" pitchFamily="34" charset="0"/>
              <a:cs typeface="72" panose="020B0503030000000003" pitchFamily="34" charset="0"/>
            </a:endParaRPr>
          </a:p>
        </p:txBody>
      </p:sp>
      <p:sp>
        <p:nvSpPr>
          <p:cNvPr id="51" name="TextBox 50">
            <a:extLst>
              <a:ext uri="{FF2B5EF4-FFF2-40B4-BE49-F238E27FC236}">
                <a16:creationId xmlns:a16="http://schemas.microsoft.com/office/drawing/2014/main" id="{65F62DC2-C651-4B22-B4CB-1846861868F6}"/>
              </a:ext>
            </a:extLst>
          </p:cNvPr>
          <p:cNvSpPr txBox="1"/>
          <p:nvPr/>
        </p:nvSpPr>
        <p:spPr>
          <a:xfrm>
            <a:off x="7217704" y="4382611"/>
            <a:ext cx="2159187" cy="646331"/>
          </a:xfrm>
          <a:prstGeom prst="rect">
            <a:avLst/>
          </a:prstGeom>
          <a:noFill/>
        </p:spPr>
        <p:txBody>
          <a:bodyPr wrap="square" rtlCol="0">
            <a:spAutoFit/>
          </a:bodyPr>
          <a:lstStyle/>
          <a:p>
            <a:pPr algn="ctr"/>
            <a:r>
              <a:rPr lang="en-US" sz="3600" b="1" dirty="0">
                <a:solidFill>
                  <a:srgbClr val="1C7CBB"/>
                </a:solidFill>
                <a:latin typeface="72" panose="020B0503030000000003" pitchFamily="34" charset="0"/>
                <a:cs typeface="72" panose="020B0503030000000003" pitchFamily="34" charset="0"/>
              </a:rPr>
              <a:t>4</a:t>
            </a:r>
            <a:r>
              <a:rPr lang="en-US" sz="3600" b="1" baseline="30000" dirty="0">
                <a:solidFill>
                  <a:srgbClr val="1C7CBB"/>
                </a:solidFill>
                <a:latin typeface="72" panose="020B0503030000000003" pitchFamily="34" charset="0"/>
                <a:cs typeface="72" panose="020B0503030000000003" pitchFamily="34" charset="0"/>
              </a:rPr>
              <a:t>th</a:t>
            </a:r>
            <a:r>
              <a:rPr lang="en-US" sz="3600" b="1" dirty="0">
                <a:solidFill>
                  <a:srgbClr val="1C7CBB"/>
                </a:solidFill>
                <a:latin typeface="72" panose="020B0503030000000003" pitchFamily="34" charset="0"/>
                <a:cs typeface="72" panose="020B0503030000000003" pitchFamily="34" charset="0"/>
              </a:rPr>
              <a:t> gen</a:t>
            </a:r>
          </a:p>
        </p:txBody>
      </p:sp>
      <p:sp>
        <p:nvSpPr>
          <p:cNvPr id="52" name="TextBox 51">
            <a:extLst>
              <a:ext uri="{FF2B5EF4-FFF2-40B4-BE49-F238E27FC236}">
                <a16:creationId xmlns:a16="http://schemas.microsoft.com/office/drawing/2014/main" id="{44337E62-7F21-4CD3-9B0D-507A64DF7728}"/>
              </a:ext>
            </a:extLst>
          </p:cNvPr>
          <p:cNvSpPr txBox="1"/>
          <p:nvPr/>
        </p:nvSpPr>
        <p:spPr>
          <a:xfrm>
            <a:off x="7217704" y="1926108"/>
            <a:ext cx="2688295" cy="338554"/>
          </a:xfrm>
          <a:prstGeom prst="rect">
            <a:avLst/>
          </a:prstGeom>
          <a:noFill/>
        </p:spPr>
        <p:txBody>
          <a:bodyPr wrap="square" rtlCol="0">
            <a:spAutoFit/>
          </a:bodyPr>
          <a:lstStyle/>
          <a:p>
            <a:r>
              <a:rPr lang="es-MX" sz="1600" b="1" dirty="0">
                <a:solidFill>
                  <a:srgbClr val="14151A"/>
                </a:solidFill>
                <a:latin typeface="72" panose="020B0503030000000003" pitchFamily="34" charset="0"/>
                <a:cs typeface="72" panose="020B0503030000000003" pitchFamily="34" charset="0"/>
              </a:rPr>
              <a:t>Lenguajes especializados</a:t>
            </a:r>
            <a:endParaRPr lang="en-US" sz="1600" b="1" dirty="0">
              <a:solidFill>
                <a:srgbClr val="14151A"/>
              </a:solidFill>
              <a:latin typeface="72" panose="020B0503030000000003" pitchFamily="34" charset="0"/>
              <a:cs typeface="72" panose="020B0503030000000003" pitchFamily="34" charset="0"/>
            </a:endParaRPr>
          </a:p>
        </p:txBody>
      </p:sp>
      <p:sp>
        <p:nvSpPr>
          <p:cNvPr id="53" name="Arc 52">
            <a:extLst>
              <a:ext uri="{FF2B5EF4-FFF2-40B4-BE49-F238E27FC236}">
                <a16:creationId xmlns:a16="http://schemas.microsoft.com/office/drawing/2014/main" id="{FC85B459-7BA2-4C61-9178-E1CE5EFAEC56}"/>
              </a:ext>
            </a:extLst>
          </p:cNvPr>
          <p:cNvSpPr/>
          <p:nvPr/>
        </p:nvSpPr>
        <p:spPr>
          <a:xfrm>
            <a:off x="10144184"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72" panose="020B0503030000000003" pitchFamily="34" charset="0"/>
              <a:cs typeface="72" panose="020B0503030000000003" pitchFamily="34" charset="0"/>
            </a:endParaRPr>
          </a:p>
        </p:txBody>
      </p:sp>
      <p:sp>
        <p:nvSpPr>
          <p:cNvPr id="55" name="Oval 54">
            <a:extLst>
              <a:ext uri="{FF2B5EF4-FFF2-40B4-BE49-F238E27FC236}">
                <a16:creationId xmlns:a16="http://schemas.microsoft.com/office/drawing/2014/main" id="{4A6EEA54-5314-432F-B5DF-B223248AB8AA}"/>
              </a:ext>
            </a:extLst>
          </p:cNvPr>
          <p:cNvSpPr/>
          <p:nvPr/>
        </p:nvSpPr>
        <p:spPr>
          <a:xfrm>
            <a:off x="10508515" y="3900069"/>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72" panose="020B0503030000000003" pitchFamily="34" charset="0"/>
              <a:cs typeface="72" panose="020B0503030000000003" pitchFamily="34" charset="0"/>
            </a:endParaRPr>
          </a:p>
        </p:txBody>
      </p:sp>
      <p:sp>
        <p:nvSpPr>
          <p:cNvPr id="56" name="Circle: Hollow 55">
            <a:extLst>
              <a:ext uri="{FF2B5EF4-FFF2-40B4-BE49-F238E27FC236}">
                <a16:creationId xmlns:a16="http://schemas.microsoft.com/office/drawing/2014/main" id="{0C983C23-7914-456E-AA37-90FEEBD851C0}"/>
              </a:ext>
            </a:extLst>
          </p:cNvPr>
          <p:cNvSpPr/>
          <p:nvPr/>
        </p:nvSpPr>
        <p:spPr>
          <a:xfrm>
            <a:off x="10389452" y="3781006"/>
            <a:ext cx="428626" cy="428626"/>
          </a:xfrm>
          <a:prstGeom prst="donut">
            <a:avLst>
              <a:gd name="adj" fmla="val 528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72" panose="020B0503030000000003" pitchFamily="34" charset="0"/>
              <a:cs typeface="72" panose="020B0503030000000003" pitchFamily="34" charset="0"/>
            </a:endParaRPr>
          </a:p>
        </p:txBody>
      </p:sp>
      <p:sp>
        <p:nvSpPr>
          <p:cNvPr id="57" name="Circle: Hollow 56">
            <a:extLst>
              <a:ext uri="{FF2B5EF4-FFF2-40B4-BE49-F238E27FC236}">
                <a16:creationId xmlns:a16="http://schemas.microsoft.com/office/drawing/2014/main" id="{CD810234-B3DF-4AE8-B7F5-9B91C3FEE8A3}"/>
              </a:ext>
            </a:extLst>
          </p:cNvPr>
          <p:cNvSpPr/>
          <p:nvPr/>
        </p:nvSpPr>
        <p:spPr>
          <a:xfrm>
            <a:off x="10256580"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72" panose="020B0503030000000003" pitchFamily="34" charset="0"/>
              <a:cs typeface="72" panose="020B0503030000000003" pitchFamily="34" charset="0"/>
            </a:endParaRPr>
          </a:p>
        </p:txBody>
      </p:sp>
      <p:cxnSp>
        <p:nvCxnSpPr>
          <p:cNvPr id="58" name="Straight Connector 57">
            <a:extLst>
              <a:ext uri="{FF2B5EF4-FFF2-40B4-BE49-F238E27FC236}">
                <a16:creationId xmlns:a16="http://schemas.microsoft.com/office/drawing/2014/main" id="{A61A79A1-830D-43A5-991E-41089FE309F5}"/>
              </a:ext>
            </a:extLst>
          </p:cNvPr>
          <p:cNvCxnSpPr>
            <a:cxnSpLocks/>
          </p:cNvCxnSpPr>
          <p:nvPr/>
        </p:nvCxnSpPr>
        <p:spPr>
          <a:xfrm flipV="1">
            <a:off x="10603766" y="4342505"/>
            <a:ext cx="0" cy="1033387"/>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91D217BA-6735-41FC-ADDE-ADA84BF5E891}"/>
              </a:ext>
            </a:extLst>
          </p:cNvPr>
          <p:cNvSpPr/>
          <p:nvPr/>
        </p:nvSpPr>
        <p:spPr>
          <a:xfrm>
            <a:off x="10541645" y="5350759"/>
            <a:ext cx="124240" cy="12424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72" panose="020B0503030000000003" pitchFamily="34" charset="0"/>
              <a:cs typeface="72" panose="020B0503030000000003" pitchFamily="34" charset="0"/>
            </a:endParaRPr>
          </a:p>
        </p:txBody>
      </p:sp>
      <p:sp>
        <p:nvSpPr>
          <p:cNvPr id="60" name="TextBox 59">
            <a:extLst>
              <a:ext uri="{FF2B5EF4-FFF2-40B4-BE49-F238E27FC236}">
                <a16:creationId xmlns:a16="http://schemas.microsoft.com/office/drawing/2014/main" id="{493BBA26-6FB6-4EDA-AE7C-332D388F6619}"/>
              </a:ext>
            </a:extLst>
          </p:cNvPr>
          <p:cNvSpPr txBox="1"/>
          <p:nvPr/>
        </p:nvSpPr>
        <p:spPr>
          <a:xfrm>
            <a:off x="9541493" y="2961830"/>
            <a:ext cx="2040906" cy="646331"/>
          </a:xfrm>
          <a:prstGeom prst="rect">
            <a:avLst/>
          </a:prstGeom>
          <a:noFill/>
        </p:spPr>
        <p:txBody>
          <a:bodyPr wrap="square" rtlCol="0">
            <a:spAutoFit/>
          </a:bodyPr>
          <a:lstStyle/>
          <a:p>
            <a:pPr algn="ctr"/>
            <a:r>
              <a:rPr lang="en-US" sz="3600" b="1" dirty="0">
                <a:solidFill>
                  <a:schemeClr val="accent6">
                    <a:lumMod val="50000"/>
                  </a:schemeClr>
                </a:solidFill>
                <a:latin typeface="72" panose="020B0503030000000003" pitchFamily="34" charset="0"/>
                <a:cs typeface="72" panose="020B0503030000000003" pitchFamily="34" charset="0"/>
              </a:rPr>
              <a:t>5</a:t>
            </a:r>
            <a:r>
              <a:rPr lang="en-US" sz="3600" b="1" baseline="30000" dirty="0">
                <a:solidFill>
                  <a:schemeClr val="accent6">
                    <a:lumMod val="50000"/>
                  </a:schemeClr>
                </a:solidFill>
                <a:latin typeface="72" panose="020B0503030000000003" pitchFamily="34" charset="0"/>
                <a:cs typeface="72" panose="020B0503030000000003" pitchFamily="34" charset="0"/>
              </a:rPr>
              <a:t>th</a:t>
            </a:r>
            <a:r>
              <a:rPr lang="en-US" sz="3600" b="1" dirty="0">
                <a:solidFill>
                  <a:schemeClr val="accent6">
                    <a:lumMod val="50000"/>
                  </a:schemeClr>
                </a:solidFill>
                <a:latin typeface="72" panose="020B0503030000000003" pitchFamily="34" charset="0"/>
                <a:cs typeface="72" panose="020B0503030000000003" pitchFamily="34" charset="0"/>
              </a:rPr>
              <a:t> gen</a:t>
            </a:r>
          </a:p>
        </p:txBody>
      </p:sp>
      <p:sp>
        <p:nvSpPr>
          <p:cNvPr id="61" name="TextBox 60">
            <a:extLst>
              <a:ext uri="{FF2B5EF4-FFF2-40B4-BE49-F238E27FC236}">
                <a16:creationId xmlns:a16="http://schemas.microsoft.com/office/drawing/2014/main" id="{8710CEB2-4E11-44C6-A201-5DCB3EA9A265}"/>
              </a:ext>
            </a:extLst>
          </p:cNvPr>
          <p:cNvSpPr txBox="1"/>
          <p:nvPr/>
        </p:nvSpPr>
        <p:spPr>
          <a:xfrm>
            <a:off x="9144000" y="5602985"/>
            <a:ext cx="2559966" cy="584775"/>
          </a:xfrm>
          <a:prstGeom prst="rect">
            <a:avLst/>
          </a:prstGeom>
          <a:noFill/>
        </p:spPr>
        <p:txBody>
          <a:bodyPr wrap="square" rtlCol="0">
            <a:spAutoFit/>
          </a:bodyPr>
          <a:lstStyle/>
          <a:p>
            <a:pPr algn="ctr"/>
            <a:r>
              <a:rPr lang="es-MX" sz="1600" b="1" dirty="0">
                <a:latin typeface="72" panose="020B0503030000000003" pitchFamily="34" charset="0"/>
                <a:cs typeface="72" panose="020B0503030000000003" pitchFamily="34" charset="0"/>
              </a:rPr>
              <a:t>Lenguajes de resolución de problemas</a:t>
            </a:r>
            <a:endParaRPr lang="en-US" sz="1600" b="1" dirty="0">
              <a:latin typeface="72" panose="020B0503030000000003" pitchFamily="34" charset="0"/>
              <a:cs typeface="72" panose="020B0503030000000003" pitchFamily="34" charset="0"/>
            </a:endParaRPr>
          </a:p>
        </p:txBody>
      </p:sp>
      <p:cxnSp>
        <p:nvCxnSpPr>
          <p:cNvPr id="64" name="Straight Connector 63">
            <a:extLst>
              <a:ext uri="{FF2B5EF4-FFF2-40B4-BE49-F238E27FC236}">
                <a16:creationId xmlns:a16="http://schemas.microsoft.com/office/drawing/2014/main" id="{5CE23E97-80CA-4DCE-905B-0371552128FB}"/>
              </a:ext>
            </a:extLst>
          </p:cNvPr>
          <p:cNvCxnSpPr>
            <a:cxnSpLocks/>
          </p:cNvCxnSpPr>
          <p:nvPr/>
        </p:nvCxnSpPr>
        <p:spPr>
          <a:xfrm>
            <a:off x="597932" y="5335519"/>
            <a:ext cx="1881163" cy="0"/>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6AF9195-D1C7-4EAB-9766-CBBD5AC04E3E}"/>
              </a:ext>
            </a:extLst>
          </p:cNvPr>
          <p:cNvCxnSpPr>
            <a:cxnSpLocks/>
          </p:cNvCxnSpPr>
          <p:nvPr/>
        </p:nvCxnSpPr>
        <p:spPr>
          <a:xfrm>
            <a:off x="4863343" y="6237241"/>
            <a:ext cx="3407245" cy="0"/>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7FD0854-B613-4503-8F9F-7EBA21977DB6}"/>
              </a:ext>
            </a:extLst>
          </p:cNvPr>
          <p:cNvCxnSpPr>
            <a:cxnSpLocks/>
          </p:cNvCxnSpPr>
          <p:nvPr/>
        </p:nvCxnSpPr>
        <p:spPr>
          <a:xfrm>
            <a:off x="9220200" y="6187760"/>
            <a:ext cx="2483765" cy="24617"/>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67D5D77-7183-46A2-913A-91854EB46B5B}"/>
              </a:ext>
            </a:extLst>
          </p:cNvPr>
          <p:cNvCxnSpPr>
            <a:cxnSpLocks/>
          </p:cNvCxnSpPr>
          <p:nvPr/>
        </p:nvCxnSpPr>
        <p:spPr>
          <a:xfrm>
            <a:off x="2757933" y="2009051"/>
            <a:ext cx="2292165" cy="0"/>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FE4C8AC-856E-47A1-86C3-D3143F6DF56B}"/>
              </a:ext>
            </a:extLst>
          </p:cNvPr>
          <p:cNvCxnSpPr>
            <a:cxnSpLocks/>
          </p:cNvCxnSpPr>
          <p:nvPr/>
        </p:nvCxnSpPr>
        <p:spPr>
          <a:xfrm>
            <a:off x="7328027" y="1835312"/>
            <a:ext cx="2425573" cy="0"/>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AC17817C-AF36-4468-94FC-44DCFF825290}"/>
              </a:ext>
            </a:extLst>
          </p:cNvPr>
          <p:cNvSpPr txBox="1"/>
          <p:nvPr/>
        </p:nvSpPr>
        <p:spPr>
          <a:xfrm>
            <a:off x="651657" y="131812"/>
            <a:ext cx="10930742" cy="707886"/>
          </a:xfrm>
          <a:prstGeom prst="rect">
            <a:avLst/>
          </a:prstGeom>
          <a:noFill/>
        </p:spPr>
        <p:txBody>
          <a:bodyPr wrap="square" rtlCol="0">
            <a:spAutoFit/>
          </a:bodyPr>
          <a:lstStyle/>
          <a:p>
            <a:pPr algn="ctr"/>
            <a:r>
              <a:rPr lang="en-US" sz="4000" dirty="0" err="1">
                <a:solidFill>
                  <a:srgbClr val="14151A"/>
                </a:solidFill>
                <a:latin typeface="72" panose="020B0503030000000003" pitchFamily="34" charset="0"/>
                <a:cs typeface="72" panose="020B0503030000000003" pitchFamily="34" charset="0"/>
              </a:rPr>
              <a:t>Generaciones</a:t>
            </a:r>
            <a:r>
              <a:rPr lang="en-US" sz="4000" dirty="0">
                <a:solidFill>
                  <a:srgbClr val="14151A"/>
                </a:solidFill>
                <a:latin typeface="72" panose="020B0503030000000003" pitchFamily="34" charset="0"/>
                <a:cs typeface="72" panose="020B0503030000000003" pitchFamily="34" charset="0"/>
              </a:rPr>
              <a:t> de </a:t>
            </a:r>
            <a:r>
              <a:rPr lang="en-US" sz="4000" dirty="0" err="1">
                <a:solidFill>
                  <a:srgbClr val="14151A"/>
                </a:solidFill>
                <a:latin typeface="72" panose="020B0503030000000003" pitchFamily="34" charset="0"/>
                <a:cs typeface="72" panose="020B0503030000000003" pitchFamily="34" charset="0"/>
              </a:rPr>
              <a:t>Lenguajes</a:t>
            </a:r>
            <a:r>
              <a:rPr lang="en-US" sz="4000" dirty="0">
                <a:solidFill>
                  <a:srgbClr val="14151A"/>
                </a:solidFill>
                <a:latin typeface="72" panose="020B0503030000000003" pitchFamily="34" charset="0"/>
                <a:cs typeface="72" panose="020B0503030000000003" pitchFamily="34" charset="0"/>
              </a:rPr>
              <a:t> de </a:t>
            </a:r>
            <a:r>
              <a:rPr lang="en-US" sz="4000" dirty="0" err="1">
                <a:solidFill>
                  <a:srgbClr val="14151A"/>
                </a:solidFill>
                <a:latin typeface="72" panose="020B0503030000000003" pitchFamily="34" charset="0"/>
                <a:cs typeface="72" panose="020B0503030000000003" pitchFamily="34" charset="0"/>
              </a:rPr>
              <a:t>Programación</a:t>
            </a:r>
            <a:endParaRPr lang="en-US" sz="4000" dirty="0">
              <a:solidFill>
                <a:srgbClr val="14151A"/>
              </a:solidFill>
              <a:latin typeface="72" panose="020B0503030000000003" pitchFamily="34" charset="0"/>
              <a:cs typeface="72" panose="020B0503030000000003" pitchFamily="34" charset="0"/>
            </a:endParaRPr>
          </a:p>
        </p:txBody>
      </p:sp>
      <p:sp>
        <p:nvSpPr>
          <p:cNvPr id="3" name="TextBox 2">
            <a:extLst>
              <a:ext uri="{FF2B5EF4-FFF2-40B4-BE49-F238E27FC236}">
                <a16:creationId xmlns:a16="http://schemas.microsoft.com/office/drawing/2014/main" id="{C851906F-8E8D-495D-9ED6-04A388AF0CBE}"/>
              </a:ext>
            </a:extLst>
          </p:cNvPr>
          <p:cNvSpPr txBox="1"/>
          <p:nvPr/>
        </p:nvSpPr>
        <p:spPr>
          <a:xfrm>
            <a:off x="579029" y="4816901"/>
            <a:ext cx="2062300" cy="338554"/>
          </a:xfrm>
          <a:prstGeom prst="rect">
            <a:avLst/>
          </a:prstGeom>
          <a:noFill/>
        </p:spPr>
        <p:txBody>
          <a:bodyPr wrap="square" rtlCol="0">
            <a:spAutoFit/>
          </a:bodyPr>
          <a:lstStyle/>
          <a:p>
            <a:r>
              <a:rPr lang="es-MX" sz="1600" b="1" dirty="0">
                <a:latin typeface="72" panose="020B0503030000000003" pitchFamily="34" charset="0"/>
                <a:cs typeface="72" panose="020B0503030000000003" pitchFamily="34" charset="0"/>
              </a:rPr>
              <a:t>Lenguaje Maquinal</a:t>
            </a:r>
          </a:p>
        </p:txBody>
      </p:sp>
      <p:cxnSp>
        <p:nvCxnSpPr>
          <p:cNvPr id="62" name="Straight Connector 61">
            <a:extLst>
              <a:ext uri="{FF2B5EF4-FFF2-40B4-BE49-F238E27FC236}">
                <a16:creationId xmlns:a16="http://schemas.microsoft.com/office/drawing/2014/main" id="{EDF67D57-8EDA-4F91-A645-BFB8A1D6A0FE}"/>
              </a:ext>
            </a:extLst>
          </p:cNvPr>
          <p:cNvCxnSpPr>
            <a:cxnSpLocks/>
          </p:cNvCxnSpPr>
          <p:nvPr/>
        </p:nvCxnSpPr>
        <p:spPr>
          <a:xfrm>
            <a:off x="-21657" y="3995319"/>
            <a:ext cx="65406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51009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p:stCondLst>
                              <p:cond delay="2000"/>
                            </p:stCondLst>
                            <p:childTnLst>
                              <p:par>
                                <p:cTn id="27" presetID="22" presetClass="entr" presetSubtype="1"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par>
                                <p:cTn id="30" presetID="1"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par>
                          <p:cTn id="32" fill="hold">
                            <p:stCondLst>
                              <p:cond delay="2500"/>
                            </p:stCondLst>
                            <p:childTnLst>
                              <p:par>
                                <p:cTn id="33" presetID="53" presetClass="entr" presetSubtype="16"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ppt_w</p:attrName>
                                        </p:attrNameLst>
                                      </p:cBhvr>
                                      <p:tavLst>
                                        <p:tav tm="0">
                                          <p:val>
                                            <p:fltVal val="0"/>
                                          </p:val>
                                        </p:tav>
                                        <p:tav tm="100000">
                                          <p:val>
                                            <p:strVal val="#ppt_w"/>
                                          </p:val>
                                        </p:tav>
                                      </p:tavLst>
                                    </p:anim>
                                    <p:anim calcmode="lin" valueType="num">
                                      <p:cBhvr>
                                        <p:cTn id="36" dur="500" fill="hold"/>
                                        <p:tgtEl>
                                          <p:spTgt spid="14"/>
                                        </p:tgtEl>
                                        <p:attrNameLst>
                                          <p:attrName>ppt_h</p:attrName>
                                        </p:attrNameLst>
                                      </p:cBhvr>
                                      <p:tavLst>
                                        <p:tav tm="0">
                                          <p:val>
                                            <p:fltVal val="0"/>
                                          </p:val>
                                        </p:tav>
                                        <p:tav tm="100000">
                                          <p:val>
                                            <p:strVal val="#ppt_h"/>
                                          </p:val>
                                        </p:tav>
                                      </p:tavLst>
                                    </p:anim>
                                    <p:animEffect transition="in" filter="fade">
                                      <p:cBhvr>
                                        <p:cTn id="37" dur="500"/>
                                        <p:tgtEl>
                                          <p:spTgt spid="14"/>
                                        </p:tgtEl>
                                      </p:cBhvr>
                                    </p:animEffect>
                                  </p:childTnLst>
                                </p:cTn>
                              </p:par>
                            </p:childTnLst>
                          </p:cTn>
                        </p:par>
                        <p:par>
                          <p:cTn id="38" fill="hold">
                            <p:stCondLst>
                              <p:cond delay="3000"/>
                            </p:stCondLst>
                            <p:childTnLst>
                              <p:par>
                                <p:cTn id="39" presetID="53" presetClass="entr" presetSubtype="16"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p:cTn id="41" dur="500" fill="hold"/>
                                        <p:tgtEl>
                                          <p:spTgt spid="11"/>
                                        </p:tgtEl>
                                        <p:attrNameLst>
                                          <p:attrName>ppt_w</p:attrName>
                                        </p:attrNameLst>
                                      </p:cBhvr>
                                      <p:tavLst>
                                        <p:tav tm="0">
                                          <p:val>
                                            <p:fltVal val="0"/>
                                          </p:val>
                                        </p:tav>
                                        <p:tav tm="100000">
                                          <p:val>
                                            <p:strVal val="#ppt_w"/>
                                          </p:val>
                                        </p:tav>
                                      </p:tavLst>
                                    </p:anim>
                                    <p:anim calcmode="lin" valueType="num">
                                      <p:cBhvr>
                                        <p:cTn id="42" dur="500" fill="hold"/>
                                        <p:tgtEl>
                                          <p:spTgt spid="11"/>
                                        </p:tgtEl>
                                        <p:attrNameLst>
                                          <p:attrName>ppt_h</p:attrName>
                                        </p:attrNameLst>
                                      </p:cBhvr>
                                      <p:tavLst>
                                        <p:tav tm="0">
                                          <p:val>
                                            <p:fltVal val="0"/>
                                          </p:val>
                                        </p:tav>
                                        <p:tav tm="100000">
                                          <p:val>
                                            <p:strVal val="#ppt_h"/>
                                          </p:val>
                                        </p:tav>
                                      </p:tavLst>
                                    </p:anim>
                                    <p:animEffect transition="in" filter="fade">
                                      <p:cBhvr>
                                        <p:cTn id="43" dur="500"/>
                                        <p:tgtEl>
                                          <p:spTgt spid="11"/>
                                        </p:tgtEl>
                                      </p:cBhvr>
                                    </p:animEffect>
                                  </p:childTnLst>
                                </p:cTn>
                              </p:par>
                              <p:par>
                                <p:cTn id="44" presetID="47" presetClass="entr" presetSubtype="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anim calcmode="lin" valueType="num">
                                      <p:cBhvr>
                                        <p:cTn id="47" dur="500" fill="hold"/>
                                        <p:tgtEl>
                                          <p:spTgt spid="16"/>
                                        </p:tgtEl>
                                        <p:attrNameLst>
                                          <p:attrName>ppt_x</p:attrName>
                                        </p:attrNameLst>
                                      </p:cBhvr>
                                      <p:tavLst>
                                        <p:tav tm="0">
                                          <p:val>
                                            <p:strVal val="#ppt_x"/>
                                          </p:val>
                                        </p:tav>
                                        <p:tav tm="100000">
                                          <p:val>
                                            <p:strVal val="#ppt_x"/>
                                          </p:val>
                                        </p:tav>
                                      </p:tavLst>
                                    </p:anim>
                                    <p:anim calcmode="lin" valueType="num">
                                      <p:cBhvr>
                                        <p:cTn id="48" dur="500" fill="hold"/>
                                        <p:tgtEl>
                                          <p:spTgt spid="16"/>
                                        </p:tgtEl>
                                        <p:attrNameLst>
                                          <p:attrName>ppt_y</p:attrName>
                                        </p:attrNameLst>
                                      </p:cBhvr>
                                      <p:tavLst>
                                        <p:tav tm="0">
                                          <p:val>
                                            <p:strVal val="#ppt_y-.1"/>
                                          </p:val>
                                        </p:tav>
                                        <p:tav tm="100000">
                                          <p:val>
                                            <p:strVal val="#ppt_y"/>
                                          </p:val>
                                        </p:tav>
                                      </p:tavLst>
                                    </p:anim>
                                  </p:childTnLst>
                                </p:cTn>
                              </p:par>
                            </p:childTnLst>
                          </p:cTn>
                        </p:par>
                        <p:par>
                          <p:cTn id="49" fill="hold">
                            <p:stCondLst>
                              <p:cond delay="3500"/>
                            </p:stCondLst>
                            <p:childTnLst>
                              <p:par>
                                <p:cTn id="50" presetID="22" presetClass="entr" presetSubtype="8" fill="hold" nodeType="afterEffect">
                                  <p:stCondLst>
                                    <p:cond delay="0"/>
                                  </p:stCondLst>
                                  <p:childTnLst>
                                    <p:set>
                                      <p:cBhvr>
                                        <p:cTn id="51" dur="1" fill="hold">
                                          <p:stCondLst>
                                            <p:cond delay="0"/>
                                          </p:stCondLst>
                                        </p:cTn>
                                        <p:tgtEl>
                                          <p:spTgt spid="64"/>
                                        </p:tgtEl>
                                        <p:attrNameLst>
                                          <p:attrName>style.visibility</p:attrName>
                                        </p:attrNameLst>
                                      </p:cBhvr>
                                      <p:to>
                                        <p:strVal val="visible"/>
                                      </p:to>
                                    </p:set>
                                    <p:animEffect transition="in" filter="wipe(left)">
                                      <p:cBhvr>
                                        <p:cTn id="52" dur="500"/>
                                        <p:tgtEl>
                                          <p:spTgt spid="6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left)">
                                      <p:cBhvr>
                                        <p:cTn id="57" dur="500"/>
                                        <p:tgtEl>
                                          <p:spTgt spid="19"/>
                                        </p:tgtEl>
                                      </p:cBhvr>
                                    </p:animEffect>
                                  </p:childTnLst>
                                </p:cTn>
                              </p:par>
                            </p:childTnLst>
                          </p:cTn>
                        </p:par>
                        <p:par>
                          <p:cTn id="58" fill="hold">
                            <p:stCondLst>
                              <p:cond delay="500"/>
                            </p:stCondLst>
                            <p:childTnLst>
                              <p:par>
                                <p:cTn id="59" presetID="53" presetClass="entr" presetSubtype="16" fill="hold" grpId="0" nodeType="afterEffect">
                                  <p:stCondLst>
                                    <p:cond delay="0"/>
                                  </p:stCondLst>
                                  <p:childTnLst>
                                    <p:set>
                                      <p:cBhvr>
                                        <p:cTn id="60" dur="1" fill="hold">
                                          <p:stCondLst>
                                            <p:cond delay="0"/>
                                          </p:stCondLst>
                                        </p:cTn>
                                        <p:tgtEl>
                                          <p:spTgt spid="20"/>
                                        </p:tgtEl>
                                        <p:attrNameLst>
                                          <p:attrName>style.visibility</p:attrName>
                                        </p:attrNameLst>
                                      </p:cBhvr>
                                      <p:to>
                                        <p:strVal val="visible"/>
                                      </p:to>
                                    </p:set>
                                    <p:anim calcmode="lin" valueType="num">
                                      <p:cBhvr>
                                        <p:cTn id="61" dur="500" fill="hold"/>
                                        <p:tgtEl>
                                          <p:spTgt spid="20"/>
                                        </p:tgtEl>
                                        <p:attrNameLst>
                                          <p:attrName>ppt_w</p:attrName>
                                        </p:attrNameLst>
                                      </p:cBhvr>
                                      <p:tavLst>
                                        <p:tav tm="0">
                                          <p:val>
                                            <p:fltVal val="0"/>
                                          </p:val>
                                        </p:tav>
                                        <p:tav tm="100000">
                                          <p:val>
                                            <p:strVal val="#ppt_w"/>
                                          </p:val>
                                        </p:tav>
                                      </p:tavLst>
                                    </p:anim>
                                    <p:anim calcmode="lin" valueType="num">
                                      <p:cBhvr>
                                        <p:cTn id="62" dur="500" fill="hold"/>
                                        <p:tgtEl>
                                          <p:spTgt spid="20"/>
                                        </p:tgtEl>
                                        <p:attrNameLst>
                                          <p:attrName>ppt_h</p:attrName>
                                        </p:attrNameLst>
                                      </p:cBhvr>
                                      <p:tavLst>
                                        <p:tav tm="0">
                                          <p:val>
                                            <p:fltVal val="0"/>
                                          </p:val>
                                        </p:tav>
                                        <p:tav tm="100000">
                                          <p:val>
                                            <p:strVal val="#ppt_h"/>
                                          </p:val>
                                        </p:tav>
                                      </p:tavLst>
                                    </p:anim>
                                    <p:animEffect transition="in" filter="fade">
                                      <p:cBhvr>
                                        <p:cTn id="63" dur="500"/>
                                        <p:tgtEl>
                                          <p:spTgt spid="20"/>
                                        </p:tgtEl>
                                      </p:cBhvr>
                                    </p:animEffect>
                                  </p:childTnLst>
                                </p:cTn>
                              </p:par>
                            </p:childTnLst>
                          </p:cTn>
                        </p:par>
                        <p:par>
                          <p:cTn id="64" fill="hold">
                            <p:stCondLst>
                              <p:cond delay="1000"/>
                            </p:stCondLst>
                            <p:childTnLst>
                              <p:par>
                                <p:cTn id="65" presetID="53" presetClass="entr" presetSubtype="16" fill="hold" grpId="0" nodeType="after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p:cTn id="67" dur="500" fill="hold"/>
                                        <p:tgtEl>
                                          <p:spTgt spid="21"/>
                                        </p:tgtEl>
                                        <p:attrNameLst>
                                          <p:attrName>ppt_w</p:attrName>
                                        </p:attrNameLst>
                                      </p:cBhvr>
                                      <p:tavLst>
                                        <p:tav tm="0">
                                          <p:val>
                                            <p:fltVal val="0"/>
                                          </p:val>
                                        </p:tav>
                                        <p:tav tm="100000">
                                          <p:val>
                                            <p:strVal val="#ppt_w"/>
                                          </p:val>
                                        </p:tav>
                                      </p:tavLst>
                                    </p:anim>
                                    <p:anim calcmode="lin" valueType="num">
                                      <p:cBhvr>
                                        <p:cTn id="68" dur="500" fill="hold"/>
                                        <p:tgtEl>
                                          <p:spTgt spid="21"/>
                                        </p:tgtEl>
                                        <p:attrNameLst>
                                          <p:attrName>ppt_h</p:attrName>
                                        </p:attrNameLst>
                                      </p:cBhvr>
                                      <p:tavLst>
                                        <p:tav tm="0">
                                          <p:val>
                                            <p:fltVal val="0"/>
                                          </p:val>
                                        </p:tav>
                                        <p:tav tm="100000">
                                          <p:val>
                                            <p:strVal val="#ppt_h"/>
                                          </p:val>
                                        </p:tav>
                                      </p:tavLst>
                                    </p:anim>
                                    <p:animEffect transition="in" filter="fade">
                                      <p:cBhvr>
                                        <p:cTn id="69" dur="500"/>
                                        <p:tgtEl>
                                          <p:spTgt spid="21"/>
                                        </p:tgtEl>
                                      </p:cBhvr>
                                    </p:animEffect>
                                  </p:childTnLst>
                                </p:cTn>
                              </p:par>
                            </p:childTnLst>
                          </p:cTn>
                        </p:par>
                        <p:par>
                          <p:cTn id="70" fill="hold">
                            <p:stCondLst>
                              <p:cond delay="1500"/>
                            </p:stCondLst>
                            <p:childTnLst>
                              <p:par>
                                <p:cTn id="71" presetID="53" presetClass="entr" presetSubtype="16"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 calcmode="lin" valueType="num">
                                      <p:cBhvr>
                                        <p:cTn id="73" dur="500" fill="hold"/>
                                        <p:tgtEl>
                                          <p:spTgt spid="22"/>
                                        </p:tgtEl>
                                        <p:attrNameLst>
                                          <p:attrName>ppt_w</p:attrName>
                                        </p:attrNameLst>
                                      </p:cBhvr>
                                      <p:tavLst>
                                        <p:tav tm="0">
                                          <p:val>
                                            <p:fltVal val="0"/>
                                          </p:val>
                                        </p:tav>
                                        <p:tav tm="100000">
                                          <p:val>
                                            <p:strVal val="#ppt_w"/>
                                          </p:val>
                                        </p:tav>
                                      </p:tavLst>
                                    </p:anim>
                                    <p:anim calcmode="lin" valueType="num">
                                      <p:cBhvr>
                                        <p:cTn id="74" dur="500" fill="hold"/>
                                        <p:tgtEl>
                                          <p:spTgt spid="22"/>
                                        </p:tgtEl>
                                        <p:attrNameLst>
                                          <p:attrName>ppt_h</p:attrName>
                                        </p:attrNameLst>
                                      </p:cBhvr>
                                      <p:tavLst>
                                        <p:tav tm="0">
                                          <p:val>
                                            <p:fltVal val="0"/>
                                          </p:val>
                                        </p:tav>
                                        <p:tav tm="100000">
                                          <p:val>
                                            <p:strVal val="#ppt_h"/>
                                          </p:val>
                                        </p:tav>
                                      </p:tavLst>
                                    </p:anim>
                                    <p:animEffect transition="in" filter="fade">
                                      <p:cBhvr>
                                        <p:cTn id="75" dur="500"/>
                                        <p:tgtEl>
                                          <p:spTgt spid="22"/>
                                        </p:tgtEl>
                                      </p:cBhvr>
                                    </p:animEffect>
                                  </p:childTnLst>
                                </p:cTn>
                              </p:par>
                            </p:childTnLst>
                          </p:cTn>
                        </p:par>
                        <p:par>
                          <p:cTn id="76" fill="hold">
                            <p:stCondLst>
                              <p:cond delay="2000"/>
                            </p:stCondLst>
                            <p:childTnLst>
                              <p:par>
                                <p:cTn id="77" presetID="22" presetClass="entr" presetSubtype="4" fill="hold"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wipe(down)">
                                      <p:cBhvr>
                                        <p:cTn id="79" dur="500"/>
                                        <p:tgtEl>
                                          <p:spTgt spid="23"/>
                                        </p:tgtEl>
                                      </p:cBhvr>
                                    </p:animEffect>
                                  </p:childTnLst>
                                </p:cTn>
                              </p:par>
                            </p:childTnLst>
                          </p:cTn>
                        </p:par>
                        <p:par>
                          <p:cTn id="80" fill="hold">
                            <p:stCondLst>
                              <p:cond delay="2500"/>
                            </p:stCondLst>
                            <p:childTnLst>
                              <p:par>
                                <p:cTn id="81" presetID="53" presetClass="entr" presetSubtype="16" fill="hold" grpId="0" nodeType="afterEffect">
                                  <p:stCondLst>
                                    <p:cond delay="0"/>
                                  </p:stCondLst>
                                  <p:childTnLst>
                                    <p:set>
                                      <p:cBhvr>
                                        <p:cTn id="82" dur="1" fill="hold">
                                          <p:stCondLst>
                                            <p:cond delay="0"/>
                                          </p:stCondLst>
                                        </p:cTn>
                                        <p:tgtEl>
                                          <p:spTgt spid="24"/>
                                        </p:tgtEl>
                                        <p:attrNameLst>
                                          <p:attrName>style.visibility</p:attrName>
                                        </p:attrNameLst>
                                      </p:cBhvr>
                                      <p:to>
                                        <p:strVal val="visible"/>
                                      </p:to>
                                    </p:set>
                                    <p:anim calcmode="lin" valueType="num">
                                      <p:cBhvr>
                                        <p:cTn id="83" dur="500" fill="hold"/>
                                        <p:tgtEl>
                                          <p:spTgt spid="24"/>
                                        </p:tgtEl>
                                        <p:attrNameLst>
                                          <p:attrName>ppt_w</p:attrName>
                                        </p:attrNameLst>
                                      </p:cBhvr>
                                      <p:tavLst>
                                        <p:tav tm="0">
                                          <p:val>
                                            <p:fltVal val="0"/>
                                          </p:val>
                                        </p:tav>
                                        <p:tav tm="100000">
                                          <p:val>
                                            <p:strVal val="#ppt_w"/>
                                          </p:val>
                                        </p:tav>
                                      </p:tavLst>
                                    </p:anim>
                                    <p:anim calcmode="lin" valueType="num">
                                      <p:cBhvr>
                                        <p:cTn id="84" dur="500" fill="hold"/>
                                        <p:tgtEl>
                                          <p:spTgt spid="24"/>
                                        </p:tgtEl>
                                        <p:attrNameLst>
                                          <p:attrName>ppt_h</p:attrName>
                                        </p:attrNameLst>
                                      </p:cBhvr>
                                      <p:tavLst>
                                        <p:tav tm="0">
                                          <p:val>
                                            <p:fltVal val="0"/>
                                          </p:val>
                                        </p:tav>
                                        <p:tav tm="100000">
                                          <p:val>
                                            <p:strVal val="#ppt_h"/>
                                          </p:val>
                                        </p:tav>
                                      </p:tavLst>
                                    </p:anim>
                                    <p:animEffect transition="in" filter="fade">
                                      <p:cBhvr>
                                        <p:cTn id="85" dur="500"/>
                                        <p:tgtEl>
                                          <p:spTgt spid="24"/>
                                        </p:tgtEl>
                                      </p:cBhvr>
                                    </p:animEffect>
                                  </p:childTnLst>
                                </p:cTn>
                              </p:par>
                            </p:childTnLst>
                          </p:cTn>
                        </p:par>
                        <p:par>
                          <p:cTn id="86" fill="hold">
                            <p:stCondLst>
                              <p:cond delay="3000"/>
                            </p:stCondLst>
                            <p:childTnLst>
                              <p:par>
                                <p:cTn id="87" presetID="53" presetClass="entr" presetSubtype="16" fill="hold" grpId="0" nodeType="afterEffect">
                                  <p:stCondLst>
                                    <p:cond delay="0"/>
                                  </p:stCondLst>
                                  <p:childTnLst>
                                    <p:set>
                                      <p:cBhvr>
                                        <p:cTn id="88" dur="1" fill="hold">
                                          <p:stCondLst>
                                            <p:cond delay="0"/>
                                          </p:stCondLst>
                                        </p:cTn>
                                        <p:tgtEl>
                                          <p:spTgt spid="18"/>
                                        </p:tgtEl>
                                        <p:attrNameLst>
                                          <p:attrName>style.visibility</p:attrName>
                                        </p:attrNameLst>
                                      </p:cBhvr>
                                      <p:to>
                                        <p:strVal val="visible"/>
                                      </p:to>
                                    </p:set>
                                    <p:anim calcmode="lin" valueType="num">
                                      <p:cBhvr>
                                        <p:cTn id="89" dur="500" fill="hold"/>
                                        <p:tgtEl>
                                          <p:spTgt spid="18"/>
                                        </p:tgtEl>
                                        <p:attrNameLst>
                                          <p:attrName>ppt_w</p:attrName>
                                        </p:attrNameLst>
                                      </p:cBhvr>
                                      <p:tavLst>
                                        <p:tav tm="0">
                                          <p:val>
                                            <p:fltVal val="0"/>
                                          </p:val>
                                        </p:tav>
                                        <p:tav tm="100000">
                                          <p:val>
                                            <p:strVal val="#ppt_w"/>
                                          </p:val>
                                        </p:tav>
                                      </p:tavLst>
                                    </p:anim>
                                    <p:anim calcmode="lin" valueType="num">
                                      <p:cBhvr>
                                        <p:cTn id="90" dur="500" fill="hold"/>
                                        <p:tgtEl>
                                          <p:spTgt spid="18"/>
                                        </p:tgtEl>
                                        <p:attrNameLst>
                                          <p:attrName>ppt_h</p:attrName>
                                        </p:attrNameLst>
                                      </p:cBhvr>
                                      <p:tavLst>
                                        <p:tav tm="0">
                                          <p:val>
                                            <p:fltVal val="0"/>
                                          </p:val>
                                        </p:tav>
                                        <p:tav tm="100000">
                                          <p:val>
                                            <p:strVal val="#ppt_h"/>
                                          </p:val>
                                        </p:tav>
                                      </p:tavLst>
                                    </p:anim>
                                    <p:animEffect transition="in" filter="fade">
                                      <p:cBhvr>
                                        <p:cTn id="91" dur="500"/>
                                        <p:tgtEl>
                                          <p:spTgt spid="18"/>
                                        </p:tgtEl>
                                      </p:cBhvr>
                                    </p:animEffect>
                                  </p:childTnLst>
                                </p:cTn>
                              </p:par>
                              <p:par>
                                <p:cTn id="92" presetID="42" presetClass="entr" presetSubtype="0" fill="hold" grpId="0" nodeType="withEffect">
                                  <p:stCondLst>
                                    <p:cond delay="0"/>
                                  </p:stCondLst>
                                  <p:childTnLst>
                                    <p:set>
                                      <p:cBhvr>
                                        <p:cTn id="93" dur="1" fill="hold">
                                          <p:stCondLst>
                                            <p:cond delay="0"/>
                                          </p:stCondLst>
                                        </p:cTn>
                                        <p:tgtEl>
                                          <p:spTgt spid="25"/>
                                        </p:tgtEl>
                                        <p:attrNameLst>
                                          <p:attrName>style.visibility</p:attrName>
                                        </p:attrNameLst>
                                      </p:cBhvr>
                                      <p:to>
                                        <p:strVal val="visible"/>
                                      </p:to>
                                    </p:set>
                                    <p:animEffect transition="in" filter="fade">
                                      <p:cBhvr>
                                        <p:cTn id="94" dur="500"/>
                                        <p:tgtEl>
                                          <p:spTgt spid="25"/>
                                        </p:tgtEl>
                                      </p:cBhvr>
                                    </p:animEffect>
                                    <p:anim calcmode="lin" valueType="num">
                                      <p:cBhvr>
                                        <p:cTn id="95" dur="500" fill="hold"/>
                                        <p:tgtEl>
                                          <p:spTgt spid="25"/>
                                        </p:tgtEl>
                                        <p:attrNameLst>
                                          <p:attrName>ppt_x</p:attrName>
                                        </p:attrNameLst>
                                      </p:cBhvr>
                                      <p:tavLst>
                                        <p:tav tm="0">
                                          <p:val>
                                            <p:strVal val="#ppt_x"/>
                                          </p:val>
                                        </p:tav>
                                        <p:tav tm="100000">
                                          <p:val>
                                            <p:strVal val="#ppt_x"/>
                                          </p:val>
                                        </p:tav>
                                      </p:tavLst>
                                    </p:anim>
                                    <p:anim calcmode="lin" valueType="num">
                                      <p:cBhvr>
                                        <p:cTn id="96" dur="500" fill="hold"/>
                                        <p:tgtEl>
                                          <p:spTgt spid="25"/>
                                        </p:tgtEl>
                                        <p:attrNameLst>
                                          <p:attrName>ppt_y</p:attrName>
                                        </p:attrNameLst>
                                      </p:cBhvr>
                                      <p:tavLst>
                                        <p:tav tm="0">
                                          <p:val>
                                            <p:strVal val="#ppt_y+.1"/>
                                          </p:val>
                                        </p:tav>
                                        <p:tav tm="100000">
                                          <p:val>
                                            <p:strVal val="#ppt_y"/>
                                          </p:val>
                                        </p:tav>
                                      </p:tavLst>
                                    </p:anim>
                                  </p:childTnLst>
                                </p:cTn>
                              </p:par>
                              <p:par>
                                <p:cTn id="97" presetID="47" presetClass="entr" presetSubtype="0" fill="hold" grpId="0" nodeType="withEffect">
                                  <p:stCondLst>
                                    <p:cond delay="0"/>
                                  </p:stCondLst>
                                  <p:childTnLst>
                                    <p:set>
                                      <p:cBhvr>
                                        <p:cTn id="98" dur="1" fill="hold">
                                          <p:stCondLst>
                                            <p:cond delay="0"/>
                                          </p:stCondLst>
                                        </p:cTn>
                                        <p:tgtEl>
                                          <p:spTgt spid="26"/>
                                        </p:tgtEl>
                                        <p:attrNameLst>
                                          <p:attrName>style.visibility</p:attrName>
                                        </p:attrNameLst>
                                      </p:cBhvr>
                                      <p:to>
                                        <p:strVal val="visible"/>
                                      </p:to>
                                    </p:set>
                                    <p:animEffect transition="in" filter="fade">
                                      <p:cBhvr>
                                        <p:cTn id="99" dur="500"/>
                                        <p:tgtEl>
                                          <p:spTgt spid="26"/>
                                        </p:tgtEl>
                                      </p:cBhvr>
                                    </p:animEffect>
                                    <p:anim calcmode="lin" valueType="num">
                                      <p:cBhvr>
                                        <p:cTn id="100" dur="500" fill="hold"/>
                                        <p:tgtEl>
                                          <p:spTgt spid="26"/>
                                        </p:tgtEl>
                                        <p:attrNameLst>
                                          <p:attrName>ppt_x</p:attrName>
                                        </p:attrNameLst>
                                      </p:cBhvr>
                                      <p:tavLst>
                                        <p:tav tm="0">
                                          <p:val>
                                            <p:strVal val="#ppt_x"/>
                                          </p:val>
                                        </p:tav>
                                        <p:tav tm="100000">
                                          <p:val>
                                            <p:strVal val="#ppt_x"/>
                                          </p:val>
                                        </p:tav>
                                      </p:tavLst>
                                    </p:anim>
                                    <p:anim calcmode="lin" valueType="num">
                                      <p:cBhvr>
                                        <p:cTn id="101" dur="500" fill="hold"/>
                                        <p:tgtEl>
                                          <p:spTgt spid="26"/>
                                        </p:tgtEl>
                                        <p:attrNameLst>
                                          <p:attrName>ppt_y</p:attrName>
                                        </p:attrNameLst>
                                      </p:cBhvr>
                                      <p:tavLst>
                                        <p:tav tm="0">
                                          <p:val>
                                            <p:strVal val="#ppt_y-.1"/>
                                          </p:val>
                                        </p:tav>
                                        <p:tav tm="100000">
                                          <p:val>
                                            <p:strVal val="#ppt_y"/>
                                          </p:val>
                                        </p:tav>
                                      </p:tavLst>
                                    </p:anim>
                                  </p:childTnLst>
                                </p:cTn>
                              </p:par>
                            </p:childTnLst>
                          </p:cTn>
                        </p:par>
                        <p:par>
                          <p:cTn id="102" fill="hold">
                            <p:stCondLst>
                              <p:cond delay="3500"/>
                            </p:stCondLst>
                            <p:childTnLst>
                              <p:par>
                                <p:cTn id="103" presetID="22" presetClass="entr" presetSubtype="8" fill="hold" nodeType="afterEffect">
                                  <p:stCondLst>
                                    <p:cond delay="0"/>
                                  </p:stCondLst>
                                  <p:childTnLst>
                                    <p:set>
                                      <p:cBhvr>
                                        <p:cTn id="104" dur="1" fill="hold">
                                          <p:stCondLst>
                                            <p:cond delay="0"/>
                                          </p:stCondLst>
                                        </p:cTn>
                                        <p:tgtEl>
                                          <p:spTgt spid="68"/>
                                        </p:tgtEl>
                                        <p:attrNameLst>
                                          <p:attrName>style.visibility</p:attrName>
                                        </p:attrNameLst>
                                      </p:cBhvr>
                                      <p:to>
                                        <p:strVal val="visible"/>
                                      </p:to>
                                    </p:set>
                                    <p:animEffect transition="in" filter="wipe(left)">
                                      <p:cBhvr>
                                        <p:cTn id="105" dur="500"/>
                                        <p:tgtEl>
                                          <p:spTgt spid="68"/>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wipe(left)">
                                      <p:cBhvr>
                                        <p:cTn id="110" dur="500"/>
                                        <p:tgtEl>
                                          <p:spTgt spid="28"/>
                                        </p:tgtEl>
                                      </p:cBhvr>
                                    </p:animEffect>
                                  </p:childTnLst>
                                </p:cTn>
                              </p:par>
                            </p:childTnLst>
                          </p:cTn>
                        </p:par>
                        <p:par>
                          <p:cTn id="111" fill="hold">
                            <p:stCondLst>
                              <p:cond delay="500"/>
                            </p:stCondLst>
                            <p:childTnLst>
                              <p:par>
                                <p:cTn id="112" presetID="53" presetClass="entr" presetSubtype="16" fill="hold" grpId="0" nodeType="afterEffect">
                                  <p:stCondLst>
                                    <p:cond delay="0"/>
                                  </p:stCondLst>
                                  <p:childTnLst>
                                    <p:set>
                                      <p:cBhvr>
                                        <p:cTn id="113" dur="1" fill="hold">
                                          <p:stCondLst>
                                            <p:cond delay="0"/>
                                          </p:stCondLst>
                                        </p:cTn>
                                        <p:tgtEl>
                                          <p:spTgt spid="29"/>
                                        </p:tgtEl>
                                        <p:attrNameLst>
                                          <p:attrName>style.visibility</p:attrName>
                                        </p:attrNameLst>
                                      </p:cBhvr>
                                      <p:to>
                                        <p:strVal val="visible"/>
                                      </p:to>
                                    </p:set>
                                    <p:anim calcmode="lin" valueType="num">
                                      <p:cBhvr>
                                        <p:cTn id="114" dur="500" fill="hold"/>
                                        <p:tgtEl>
                                          <p:spTgt spid="29"/>
                                        </p:tgtEl>
                                        <p:attrNameLst>
                                          <p:attrName>ppt_w</p:attrName>
                                        </p:attrNameLst>
                                      </p:cBhvr>
                                      <p:tavLst>
                                        <p:tav tm="0">
                                          <p:val>
                                            <p:fltVal val="0"/>
                                          </p:val>
                                        </p:tav>
                                        <p:tav tm="100000">
                                          <p:val>
                                            <p:strVal val="#ppt_w"/>
                                          </p:val>
                                        </p:tav>
                                      </p:tavLst>
                                    </p:anim>
                                    <p:anim calcmode="lin" valueType="num">
                                      <p:cBhvr>
                                        <p:cTn id="115" dur="500" fill="hold"/>
                                        <p:tgtEl>
                                          <p:spTgt spid="29"/>
                                        </p:tgtEl>
                                        <p:attrNameLst>
                                          <p:attrName>ppt_h</p:attrName>
                                        </p:attrNameLst>
                                      </p:cBhvr>
                                      <p:tavLst>
                                        <p:tav tm="0">
                                          <p:val>
                                            <p:fltVal val="0"/>
                                          </p:val>
                                        </p:tav>
                                        <p:tav tm="100000">
                                          <p:val>
                                            <p:strVal val="#ppt_h"/>
                                          </p:val>
                                        </p:tav>
                                      </p:tavLst>
                                    </p:anim>
                                    <p:animEffect transition="in" filter="fade">
                                      <p:cBhvr>
                                        <p:cTn id="116" dur="500"/>
                                        <p:tgtEl>
                                          <p:spTgt spid="29"/>
                                        </p:tgtEl>
                                      </p:cBhvr>
                                    </p:animEffect>
                                  </p:childTnLst>
                                </p:cTn>
                              </p:par>
                            </p:childTnLst>
                          </p:cTn>
                        </p:par>
                        <p:par>
                          <p:cTn id="117" fill="hold">
                            <p:stCondLst>
                              <p:cond delay="1000"/>
                            </p:stCondLst>
                            <p:childTnLst>
                              <p:par>
                                <p:cTn id="118" presetID="53" presetClass="entr" presetSubtype="16" fill="hold" grpId="0" nodeType="afterEffect">
                                  <p:stCondLst>
                                    <p:cond delay="0"/>
                                  </p:stCondLst>
                                  <p:childTnLst>
                                    <p:set>
                                      <p:cBhvr>
                                        <p:cTn id="119" dur="1" fill="hold">
                                          <p:stCondLst>
                                            <p:cond delay="0"/>
                                          </p:stCondLst>
                                        </p:cTn>
                                        <p:tgtEl>
                                          <p:spTgt spid="30"/>
                                        </p:tgtEl>
                                        <p:attrNameLst>
                                          <p:attrName>style.visibility</p:attrName>
                                        </p:attrNameLst>
                                      </p:cBhvr>
                                      <p:to>
                                        <p:strVal val="visible"/>
                                      </p:to>
                                    </p:set>
                                    <p:anim calcmode="lin" valueType="num">
                                      <p:cBhvr>
                                        <p:cTn id="120" dur="500" fill="hold"/>
                                        <p:tgtEl>
                                          <p:spTgt spid="30"/>
                                        </p:tgtEl>
                                        <p:attrNameLst>
                                          <p:attrName>ppt_w</p:attrName>
                                        </p:attrNameLst>
                                      </p:cBhvr>
                                      <p:tavLst>
                                        <p:tav tm="0">
                                          <p:val>
                                            <p:fltVal val="0"/>
                                          </p:val>
                                        </p:tav>
                                        <p:tav tm="100000">
                                          <p:val>
                                            <p:strVal val="#ppt_w"/>
                                          </p:val>
                                        </p:tav>
                                      </p:tavLst>
                                    </p:anim>
                                    <p:anim calcmode="lin" valueType="num">
                                      <p:cBhvr>
                                        <p:cTn id="121" dur="500" fill="hold"/>
                                        <p:tgtEl>
                                          <p:spTgt spid="30"/>
                                        </p:tgtEl>
                                        <p:attrNameLst>
                                          <p:attrName>ppt_h</p:attrName>
                                        </p:attrNameLst>
                                      </p:cBhvr>
                                      <p:tavLst>
                                        <p:tav tm="0">
                                          <p:val>
                                            <p:fltVal val="0"/>
                                          </p:val>
                                        </p:tav>
                                        <p:tav tm="100000">
                                          <p:val>
                                            <p:strVal val="#ppt_h"/>
                                          </p:val>
                                        </p:tav>
                                      </p:tavLst>
                                    </p:anim>
                                    <p:animEffect transition="in" filter="fade">
                                      <p:cBhvr>
                                        <p:cTn id="122" dur="500"/>
                                        <p:tgtEl>
                                          <p:spTgt spid="30"/>
                                        </p:tgtEl>
                                      </p:cBhvr>
                                    </p:animEffect>
                                  </p:childTnLst>
                                </p:cTn>
                              </p:par>
                            </p:childTnLst>
                          </p:cTn>
                        </p:par>
                        <p:par>
                          <p:cTn id="123" fill="hold">
                            <p:stCondLst>
                              <p:cond delay="1500"/>
                            </p:stCondLst>
                            <p:childTnLst>
                              <p:par>
                                <p:cTn id="124" presetID="53" presetClass="entr" presetSubtype="16" fill="hold" grpId="0" nodeType="afterEffect">
                                  <p:stCondLst>
                                    <p:cond delay="0"/>
                                  </p:stCondLst>
                                  <p:childTnLst>
                                    <p:set>
                                      <p:cBhvr>
                                        <p:cTn id="125" dur="1" fill="hold">
                                          <p:stCondLst>
                                            <p:cond delay="0"/>
                                          </p:stCondLst>
                                        </p:cTn>
                                        <p:tgtEl>
                                          <p:spTgt spid="31"/>
                                        </p:tgtEl>
                                        <p:attrNameLst>
                                          <p:attrName>style.visibility</p:attrName>
                                        </p:attrNameLst>
                                      </p:cBhvr>
                                      <p:to>
                                        <p:strVal val="visible"/>
                                      </p:to>
                                    </p:set>
                                    <p:anim calcmode="lin" valueType="num">
                                      <p:cBhvr>
                                        <p:cTn id="126" dur="500" fill="hold"/>
                                        <p:tgtEl>
                                          <p:spTgt spid="31"/>
                                        </p:tgtEl>
                                        <p:attrNameLst>
                                          <p:attrName>ppt_w</p:attrName>
                                        </p:attrNameLst>
                                      </p:cBhvr>
                                      <p:tavLst>
                                        <p:tav tm="0">
                                          <p:val>
                                            <p:fltVal val="0"/>
                                          </p:val>
                                        </p:tav>
                                        <p:tav tm="100000">
                                          <p:val>
                                            <p:strVal val="#ppt_w"/>
                                          </p:val>
                                        </p:tav>
                                      </p:tavLst>
                                    </p:anim>
                                    <p:anim calcmode="lin" valueType="num">
                                      <p:cBhvr>
                                        <p:cTn id="127" dur="500" fill="hold"/>
                                        <p:tgtEl>
                                          <p:spTgt spid="31"/>
                                        </p:tgtEl>
                                        <p:attrNameLst>
                                          <p:attrName>ppt_h</p:attrName>
                                        </p:attrNameLst>
                                      </p:cBhvr>
                                      <p:tavLst>
                                        <p:tav tm="0">
                                          <p:val>
                                            <p:fltVal val="0"/>
                                          </p:val>
                                        </p:tav>
                                        <p:tav tm="100000">
                                          <p:val>
                                            <p:strVal val="#ppt_h"/>
                                          </p:val>
                                        </p:tav>
                                      </p:tavLst>
                                    </p:anim>
                                    <p:animEffect transition="in" filter="fade">
                                      <p:cBhvr>
                                        <p:cTn id="128" dur="500"/>
                                        <p:tgtEl>
                                          <p:spTgt spid="31"/>
                                        </p:tgtEl>
                                      </p:cBhvr>
                                    </p:animEffect>
                                  </p:childTnLst>
                                </p:cTn>
                              </p:par>
                            </p:childTnLst>
                          </p:cTn>
                        </p:par>
                        <p:par>
                          <p:cTn id="129" fill="hold">
                            <p:stCondLst>
                              <p:cond delay="2000"/>
                            </p:stCondLst>
                            <p:childTnLst>
                              <p:par>
                                <p:cTn id="130" presetID="22" presetClass="entr" presetSubtype="1" fill="hold" nodeType="afterEffect">
                                  <p:stCondLst>
                                    <p:cond delay="0"/>
                                  </p:stCondLst>
                                  <p:childTnLst>
                                    <p:set>
                                      <p:cBhvr>
                                        <p:cTn id="131" dur="1" fill="hold">
                                          <p:stCondLst>
                                            <p:cond delay="0"/>
                                          </p:stCondLst>
                                        </p:cTn>
                                        <p:tgtEl>
                                          <p:spTgt spid="32"/>
                                        </p:tgtEl>
                                        <p:attrNameLst>
                                          <p:attrName>style.visibility</p:attrName>
                                        </p:attrNameLst>
                                      </p:cBhvr>
                                      <p:to>
                                        <p:strVal val="visible"/>
                                      </p:to>
                                    </p:set>
                                    <p:animEffect transition="in" filter="wipe(up)">
                                      <p:cBhvr>
                                        <p:cTn id="132" dur="500"/>
                                        <p:tgtEl>
                                          <p:spTgt spid="32"/>
                                        </p:tgtEl>
                                      </p:cBhvr>
                                    </p:animEffect>
                                  </p:childTnLst>
                                </p:cTn>
                              </p:par>
                            </p:childTnLst>
                          </p:cTn>
                        </p:par>
                        <p:par>
                          <p:cTn id="133" fill="hold">
                            <p:stCondLst>
                              <p:cond delay="2500"/>
                            </p:stCondLst>
                            <p:childTnLst>
                              <p:par>
                                <p:cTn id="134" presetID="53" presetClass="entr" presetSubtype="16" fill="hold" grpId="0" nodeType="afterEffect">
                                  <p:stCondLst>
                                    <p:cond delay="0"/>
                                  </p:stCondLst>
                                  <p:childTnLst>
                                    <p:set>
                                      <p:cBhvr>
                                        <p:cTn id="135" dur="1" fill="hold">
                                          <p:stCondLst>
                                            <p:cond delay="0"/>
                                          </p:stCondLst>
                                        </p:cTn>
                                        <p:tgtEl>
                                          <p:spTgt spid="33"/>
                                        </p:tgtEl>
                                        <p:attrNameLst>
                                          <p:attrName>style.visibility</p:attrName>
                                        </p:attrNameLst>
                                      </p:cBhvr>
                                      <p:to>
                                        <p:strVal val="visible"/>
                                      </p:to>
                                    </p:set>
                                    <p:anim calcmode="lin" valueType="num">
                                      <p:cBhvr>
                                        <p:cTn id="136" dur="500" fill="hold"/>
                                        <p:tgtEl>
                                          <p:spTgt spid="33"/>
                                        </p:tgtEl>
                                        <p:attrNameLst>
                                          <p:attrName>ppt_w</p:attrName>
                                        </p:attrNameLst>
                                      </p:cBhvr>
                                      <p:tavLst>
                                        <p:tav tm="0">
                                          <p:val>
                                            <p:fltVal val="0"/>
                                          </p:val>
                                        </p:tav>
                                        <p:tav tm="100000">
                                          <p:val>
                                            <p:strVal val="#ppt_w"/>
                                          </p:val>
                                        </p:tav>
                                      </p:tavLst>
                                    </p:anim>
                                    <p:anim calcmode="lin" valueType="num">
                                      <p:cBhvr>
                                        <p:cTn id="137" dur="500" fill="hold"/>
                                        <p:tgtEl>
                                          <p:spTgt spid="33"/>
                                        </p:tgtEl>
                                        <p:attrNameLst>
                                          <p:attrName>ppt_h</p:attrName>
                                        </p:attrNameLst>
                                      </p:cBhvr>
                                      <p:tavLst>
                                        <p:tav tm="0">
                                          <p:val>
                                            <p:fltVal val="0"/>
                                          </p:val>
                                        </p:tav>
                                        <p:tav tm="100000">
                                          <p:val>
                                            <p:strVal val="#ppt_h"/>
                                          </p:val>
                                        </p:tav>
                                      </p:tavLst>
                                    </p:anim>
                                    <p:animEffect transition="in" filter="fade">
                                      <p:cBhvr>
                                        <p:cTn id="138" dur="500"/>
                                        <p:tgtEl>
                                          <p:spTgt spid="33"/>
                                        </p:tgtEl>
                                      </p:cBhvr>
                                    </p:animEffect>
                                  </p:childTnLst>
                                </p:cTn>
                              </p:par>
                            </p:childTnLst>
                          </p:cTn>
                        </p:par>
                        <p:par>
                          <p:cTn id="139" fill="hold">
                            <p:stCondLst>
                              <p:cond delay="3000"/>
                            </p:stCondLst>
                            <p:childTnLst>
                              <p:par>
                                <p:cTn id="140" presetID="53" presetClass="entr" presetSubtype="16" fill="hold" grpId="0" nodeType="afterEffect">
                                  <p:stCondLst>
                                    <p:cond delay="0"/>
                                  </p:stCondLst>
                                  <p:childTnLst>
                                    <p:set>
                                      <p:cBhvr>
                                        <p:cTn id="141" dur="1" fill="hold">
                                          <p:stCondLst>
                                            <p:cond delay="0"/>
                                          </p:stCondLst>
                                        </p:cTn>
                                        <p:tgtEl>
                                          <p:spTgt spid="27"/>
                                        </p:tgtEl>
                                        <p:attrNameLst>
                                          <p:attrName>style.visibility</p:attrName>
                                        </p:attrNameLst>
                                      </p:cBhvr>
                                      <p:to>
                                        <p:strVal val="visible"/>
                                      </p:to>
                                    </p:set>
                                    <p:anim calcmode="lin" valueType="num">
                                      <p:cBhvr>
                                        <p:cTn id="142" dur="500" fill="hold"/>
                                        <p:tgtEl>
                                          <p:spTgt spid="27"/>
                                        </p:tgtEl>
                                        <p:attrNameLst>
                                          <p:attrName>ppt_w</p:attrName>
                                        </p:attrNameLst>
                                      </p:cBhvr>
                                      <p:tavLst>
                                        <p:tav tm="0">
                                          <p:val>
                                            <p:fltVal val="0"/>
                                          </p:val>
                                        </p:tav>
                                        <p:tav tm="100000">
                                          <p:val>
                                            <p:strVal val="#ppt_w"/>
                                          </p:val>
                                        </p:tav>
                                      </p:tavLst>
                                    </p:anim>
                                    <p:anim calcmode="lin" valueType="num">
                                      <p:cBhvr>
                                        <p:cTn id="143" dur="500" fill="hold"/>
                                        <p:tgtEl>
                                          <p:spTgt spid="27"/>
                                        </p:tgtEl>
                                        <p:attrNameLst>
                                          <p:attrName>ppt_h</p:attrName>
                                        </p:attrNameLst>
                                      </p:cBhvr>
                                      <p:tavLst>
                                        <p:tav tm="0">
                                          <p:val>
                                            <p:fltVal val="0"/>
                                          </p:val>
                                        </p:tav>
                                        <p:tav tm="100000">
                                          <p:val>
                                            <p:strVal val="#ppt_h"/>
                                          </p:val>
                                        </p:tav>
                                      </p:tavLst>
                                    </p:anim>
                                    <p:animEffect transition="in" filter="fade">
                                      <p:cBhvr>
                                        <p:cTn id="144" dur="500"/>
                                        <p:tgtEl>
                                          <p:spTgt spid="27"/>
                                        </p:tgtEl>
                                      </p:cBhvr>
                                    </p:animEffect>
                                  </p:childTnLst>
                                </p:cTn>
                              </p:par>
                              <p:par>
                                <p:cTn id="145" presetID="47" presetClass="entr" presetSubtype="0" fill="hold" grpId="0" nodeType="withEffect">
                                  <p:stCondLst>
                                    <p:cond delay="0"/>
                                  </p:stCondLst>
                                  <p:childTnLst>
                                    <p:set>
                                      <p:cBhvr>
                                        <p:cTn id="146" dur="1" fill="hold">
                                          <p:stCondLst>
                                            <p:cond delay="0"/>
                                          </p:stCondLst>
                                        </p:cTn>
                                        <p:tgtEl>
                                          <p:spTgt spid="34"/>
                                        </p:tgtEl>
                                        <p:attrNameLst>
                                          <p:attrName>style.visibility</p:attrName>
                                        </p:attrNameLst>
                                      </p:cBhvr>
                                      <p:to>
                                        <p:strVal val="visible"/>
                                      </p:to>
                                    </p:set>
                                    <p:animEffect transition="in" filter="fade">
                                      <p:cBhvr>
                                        <p:cTn id="147" dur="500"/>
                                        <p:tgtEl>
                                          <p:spTgt spid="34"/>
                                        </p:tgtEl>
                                      </p:cBhvr>
                                    </p:animEffect>
                                    <p:anim calcmode="lin" valueType="num">
                                      <p:cBhvr>
                                        <p:cTn id="148" dur="500" fill="hold"/>
                                        <p:tgtEl>
                                          <p:spTgt spid="34"/>
                                        </p:tgtEl>
                                        <p:attrNameLst>
                                          <p:attrName>ppt_x</p:attrName>
                                        </p:attrNameLst>
                                      </p:cBhvr>
                                      <p:tavLst>
                                        <p:tav tm="0">
                                          <p:val>
                                            <p:strVal val="#ppt_x"/>
                                          </p:val>
                                        </p:tav>
                                        <p:tav tm="100000">
                                          <p:val>
                                            <p:strVal val="#ppt_x"/>
                                          </p:val>
                                        </p:tav>
                                      </p:tavLst>
                                    </p:anim>
                                    <p:anim calcmode="lin" valueType="num">
                                      <p:cBhvr>
                                        <p:cTn id="149" dur="500" fill="hold"/>
                                        <p:tgtEl>
                                          <p:spTgt spid="34"/>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35"/>
                                        </p:tgtEl>
                                        <p:attrNameLst>
                                          <p:attrName>style.visibility</p:attrName>
                                        </p:attrNameLst>
                                      </p:cBhvr>
                                      <p:to>
                                        <p:strVal val="visible"/>
                                      </p:to>
                                    </p:set>
                                    <p:animEffect transition="in" filter="fade">
                                      <p:cBhvr>
                                        <p:cTn id="152" dur="500"/>
                                        <p:tgtEl>
                                          <p:spTgt spid="35"/>
                                        </p:tgtEl>
                                      </p:cBhvr>
                                    </p:animEffect>
                                    <p:anim calcmode="lin" valueType="num">
                                      <p:cBhvr>
                                        <p:cTn id="153" dur="500" fill="hold"/>
                                        <p:tgtEl>
                                          <p:spTgt spid="35"/>
                                        </p:tgtEl>
                                        <p:attrNameLst>
                                          <p:attrName>ppt_x</p:attrName>
                                        </p:attrNameLst>
                                      </p:cBhvr>
                                      <p:tavLst>
                                        <p:tav tm="0">
                                          <p:val>
                                            <p:strVal val="#ppt_x"/>
                                          </p:val>
                                        </p:tav>
                                        <p:tav tm="100000">
                                          <p:val>
                                            <p:strVal val="#ppt_x"/>
                                          </p:val>
                                        </p:tav>
                                      </p:tavLst>
                                    </p:anim>
                                    <p:anim calcmode="lin" valueType="num">
                                      <p:cBhvr>
                                        <p:cTn id="154" dur="500" fill="hold"/>
                                        <p:tgtEl>
                                          <p:spTgt spid="35"/>
                                        </p:tgtEl>
                                        <p:attrNameLst>
                                          <p:attrName>ppt_y</p:attrName>
                                        </p:attrNameLst>
                                      </p:cBhvr>
                                      <p:tavLst>
                                        <p:tav tm="0">
                                          <p:val>
                                            <p:strVal val="#ppt_y+.1"/>
                                          </p:val>
                                        </p:tav>
                                        <p:tav tm="100000">
                                          <p:val>
                                            <p:strVal val="#ppt_y"/>
                                          </p:val>
                                        </p:tav>
                                      </p:tavLst>
                                    </p:anim>
                                  </p:childTnLst>
                                </p:cTn>
                              </p:par>
                            </p:childTnLst>
                          </p:cTn>
                        </p:par>
                        <p:par>
                          <p:cTn id="155" fill="hold">
                            <p:stCondLst>
                              <p:cond delay="3500"/>
                            </p:stCondLst>
                            <p:childTnLst>
                              <p:par>
                                <p:cTn id="156" presetID="22" presetClass="entr" presetSubtype="8" fill="hold" nodeType="afterEffect">
                                  <p:stCondLst>
                                    <p:cond delay="0"/>
                                  </p:stCondLst>
                                  <p:childTnLst>
                                    <p:set>
                                      <p:cBhvr>
                                        <p:cTn id="157" dur="1" fill="hold">
                                          <p:stCondLst>
                                            <p:cond delay="0"/>
                                          </p:stCondLst>
                                        </p:cTn>
                                        <p:tgtEl>
                                          <p:spTgt spid="66"/>
                                        </p:tgtEl>
                                        <p:attrNameLst>
                                          <p:attrName>style.visibility</p:attrName>
                                        </p:attrNameLst>
                                      </p:cBhvr>
                                      <p:to>
                                        <p:strVal val="visible"/>
                                      </p:to>
                                    </p:set>
                                    <p:animEffect transition="in" filter="wipe(left)">
                                      <p:cBhvr>
                                        <p:cTn id="158" dur="500"/>
                                        <p:tgtEl>
                                          <p:spTgt spid="66"/>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8" fill="hold" nodeType="clickEffect">
                                  <p:stCondLst>
                                    <p:cond delay="0"/>
                                  </p:stCondLst>
                                  <p:childTnLst>
                                    <p:set>
                                      <p:cBhvr>
                                        <p:cTn id="162" dur="1" fill="hold">
                                          <p:stCondLst>
                                            <p:cond delay="0"/>
                                          </p:stCondLst>
                                        </p:cTn>
                                        <p:tgtEl>
                                          <p:spTgt spid="44"/>
                                        </p:tgtEl>
                                        <p:attrNameLst>
                                          <p:attrName>style.visibility</p:attrName>
                                        </p:attrNameLst>
                                      </p:cBhvr>
                                      <p:to>
                                        <p:strVal val="visible"/>
                                      </p:to>
                                    </p:set>
                                    <p:animEffect transition="in" filter="wipe(left)">
                                      <p:cBhvr>
                                        <p:cTn id="163" dur="500"/>
                                        <p:tgtEl>
                                          <p:spTgt spid="44"/>
                                        </p:tgtEl>
                                      </p:cBhvr>
                                    </p:animEffect>
                                  </p:childTnLst>
                                </p:cTn>
                              </p:par>
                            </p:childTnLst>
                          </p:cTn>
                        </p:par>
                        <p:par>
                          <p:cTn id="164" fill="hold">
                            <p:stCondLst>
                              <p:cond delay="500"/>
                            </p:stCondLst>
                            <p:childTnLst>
                              <p:par>
                                <p:cTn id="165" presetID="53" presetClass="entr" presetSubtype="16" fill="hold" grpId="0" nodeType="afterEffect">
                                  <p:stCondLst>
                                    <p:cond delay="0"/>
                                  </p:stCondLst>
                                  <p:childTnLst>
                                    <p:set>
                                      <p:cBhvr>
                                        <p:cTn id="166" dur="1" fill="hold">
                                          <p:stCondLst>
                                            <p:cond delay="0"/>
                                          </p:stCondLst>
                                        </p:cTn>
                                        <p:tgtEl>
                                          <p:spTgt spid="46"/>
                                        </p:tgtEl>
                                        <p:attrNameLst>
                                          <p:attrName>style.visibility</p:attrName>
                                        </p:attrNameLst>
                                      </p:cBhvr>
                                      <p:to>
                                        <p:strVal val="visible"/>
                                      </p:to>
                                    </p:set>
                                    <p:anim calcmode="lin" valueType="num">
                                      <p:cBhvr>
                                        <p:cTn id="167" dur="500" fill="hold"/>
                                        <p:tgtEl>
                                          <p:spTgt spid="46"/>
                                        </p:tgtEl>
                                        <p:attrNameLst>
                                          <p:attrName>ppt_w</p:attrName>
                                        </p:attrNameLst>
                                      </p:cBhvr>
                                      <p:tavLst>
                                        <p:tav tm="0">
                                          <p:val>
                                            <p:fltVal val="0"/>
                                          </p:val>
                                        </p:tav>
                                        <p:tav tm="100000">
                                          <p:val>
                                            <p:strVal val="#ppt_w"/>
                                          </p:val>
                                        </p:tav>
                                      </p:tavLst>
                                    </p:anim>
                                    <p:anim calcmode="lin" valueType="num">
                                      <p:cBhvr>
                                        <p:cTn id="168" dur="500" fill="hold"/>
                                        <p:tgtEl>
                                          <p:spTgt spid="46"/>
                                        </p:tgtEl>
                                        <p:attrNameLst>
                                          <p:attrName>ppt_h</p:attrName>
                                        </p:attrNameLst>
                                      </p:cBhvr>
                                      <p:tavLst>
                                        <p:tav tm="0">
                                          <p:val>
                                            <p:fltVal val="0"/>
                                          </p:val>
                                        </p:tav>
                                        <p:tav tm="100000">
                                          <p:val>
                                            <p:strVal val="#ppt_h"/>
                                          </p:val>
                                        </p:tav>
                                      </p:tavLst>
                                    </p:anim>
                                    <p:animEffect transition="in" filter="fade">
                                      <p:cBhvr>
                                        <p:cTn id="169" dur="500"/>
                                        <p:tgtEl>
                                          <p:spTgt spid="46"/>
                                        </p:tgtEl>
                                      </p:cBhvr>
                                    </p:animEffect>
                                  </p:childTnLst>
                                </p:cTn>
                              </p:par>
                            </p:childTnLst>
                          </p:cTn>
                        </p:par>
                        <p:par>
                          <p:cTn id="170" fill="hold">
                            <p:stCondLst>
                              <p:cond delay="1000"/>
                            </p:stCondLst>
                            <p:childTnLst>
                              <p:par>
                                <p:cTn id="171" presetID="53" presetClass="entr" presetSubtype="16" fill="hold" grpId="0" nodeType="afterEffect">
                                  <p:stCondLst>
                                    <p:cond delay="0"/>
                                  </p:stCondLst>
                                  <p:childTnLst>
                                    <p:set>
                                      <p:cBhvr>
                                        <p:cTn id="172" dur="1" fill="hold">
                                          <p:stCondLst>
                                            <p:cond delay="0"/>
                                          </p:stCondLst>
                                        </p:cTn>
                                        <p:tgtEl>
                                          <p:spTgt spid="47"/>
                                        </p:tgtEl>
                                        <p:attrNameLst>
                                          <p:attrName>style.visibility</p:attrName>
                                        </p:attrNameLst>
                                      </p:cBhvr>
                                      <p:to>
                                        <p:strVal val="visible"/>
                                      </p:to>
                                    </p:set>
                                    <p:anim calcmode="lin" valueType="num">
                                      <p:cBhvr>
                                        <p:cTn id="173" dur="500" fill="hold"/>
                                        <p:tgtEl>
                                          <p:spTgt spid="47"/>
                                        </p:tgtEl>
                                        <p:attrNameLst>
                                          <p:attrName>ppt_w</p:attrName>
                                        </p:attrNameLst>
                                      </p:cBhvr>
                                      <p:tavLst>
                                        <p:tav tm="0">
                                          <p:val>
                                            <p:fltVal val="0"/>
                                          </p:val>
                                        </p:tav>
                                        <p:tav tm="100000">
                                          <p:val>
                                            <p:strVal val="#ppt_w"/>
                                          </p:val>
                                        </p:tav>
                                      </p:tavLst>
                                    </p:anim>
                                    <p:anim calcmode="lin" valueType="num">
                                      <p:cBhvr>
                                        <p:cTn id="174" dur="500" fill="hold"/>
                                        <p:tgtEl>
                                          <p:spTgt spid="47"/>
                                        </p:tgtEl>
                                        <p:attrNameLst>
                                          <p:attrName>ppt_h</p:attrName>
                                        </p:attrNameLst>
                                      </p:cBhvr>
                                      <p:tavLst>
                                        <p:tav tm="0">
                                          <p:val>
                                            <p:fltVal val="0"/>
                                          </p:val>
                                        </p:tav>
                                        <p:tav tm="100000">
                                          <p:val>
                                            <p:strVal val="#ppt_h"/>
                                          </p:val>
                                        </p:tav>
                                      </p:tavLst>
                                    </p:anim>
                                    <p:animEffect transition="in" filter="fade">
                                      <p:cBhvr>
                                        <p:cTn id="175" dur="500"/>
                                        <p:tgtEl>
                                          <p:spTgt spid="47"/>
                                        </p:tgtEl>
                                      </p:cBhvr>
                                    </p:animEffect>
                                  </p:childTnLst>
                                </p:cTn>
                              </p:par>
                            </p:childTnLst>
                          </p:cTn>
                        </p:par>
                        <p:par>
                          <p:cTn id="176" fill="hold">
                            <p:stCondLst>
                              <p:cond delay="1500"/>
                            </p:stCondLst>
                            <p:childTnLst>
                              <p:par>
                                <p:cTn id="177" presetID="53" presetClass="entr" presetSubtype="16" fill="hold" grpId="0" nodeType="afterEffect">
                                  <p:stCondLst>
                                    <p:cond delay="0"/>
                                  </p:stCondLst>
                                  <p:childTnLst>
                                    <p:set>
                                      <p:cBhvr>
                                        <p:cTn id="178" dur="1" fill="hold">
                                          <p:stCondLst>
                                            <p:cond delay="0"/>
                                          </p:stCondLst>
                                        </p:cTn>
                                        <p:tgtEl>
                                          <p:spTgt spid="48"/>
                                        </p:tgtEl>
                                        <p:attrNameLst>
                                          <p:attrName>style.visibility</p:attrName>
                                        </p:attrNameLst>
                                      </p:cBhvr>
                                      <p:to>
                                        <p:strVal val="visible"/>
                                      </p:to>
                                    </p:set>
                                    <p:anim calcmode="lin" valueType="num">
                                      <p:cBhvr>
                                        <p:cTn id="179" dur="500" fill="hold"/>
                                        <p:tgtEl>
                                          <p:spTgt spid="48"/>
                                        </p:tgtEl>
                                        <p:attrNameLst>
                                          <p:attrName>ppt_w</p:attrName>
                                        </p:attrNameLst>
                                      </p:cBhvr>
                                      <p:tavLst>
                                        <p:tav tm="0">
                                          <p:val>
                                            <p:fltVal val="0"/>
                                          </p:val>
                                        </p:tav>
                                        <p:tav tm="100000">
                                          <p:val>
                                            <p:strVal val="#ppt_w"/>
                                          </p:val>
                                        </p:tav>
                                      </p:tavLst>
                                    </p:anim>
                                    <p:anim calcmode="lin" valueType="num">
                                      <p:cBhvr>
                                        <p:cTn id="180" dur="500" fill="hold"/>
                                        <p:tgtEl>
                                          <p:spTgt spid="48"/>
                                        </p:tgtEl>
                                        <p:attrNameLst>
                                          <p:attrName>ppt_h</p:attrName>
                                        </p:attrNameLst>
                                      </p:cBhvr>
                                      <p:tavLst>
                                        <p:tav tm="0">
                                          <p:val>
                                            <p:fltVal val="0"/>
                                          </p:val>
                                        </p:tav>
                                        <p:tav tm="100000">
                                          <p:val>
                                            <p:strVal val="#ppt_h"/>
                                          </p:val>
                                        </p:tav>
                                      </p:tavLst>
                                    </p:anim>
                                    <p:animEffect transition="in" filter="fade">
                                      <p:cBhvr>
                                        <p:cTn id="181" dur="500"/>
                                        <p:tgtEl>
                                          <p:spTgt spid="48"/>
                                        </p:tgtEl>
                                      </p:cBhvr>
                                    </p:animEffect>
                                  </p:childTnLst>
                                </p:cTn>
                              </p:par>
                            </p:childTnLst>
                          </p:cTn>
                        </p:par>
                        <p:par>
                          <p:cTn id="182" fill="hold">
                            <p:stCondLst>
                              <p:cond delay="2000"/>
                            </p:stCondLst>
                            <p:childTnLst>
                              <p:par>
                                <p:cTn id="183" presetID="22" presetClass="entr" presetSubtype="4" fill="hold" nodeType="afterEffect">
                                  <p:stCondLst>
                                    <p:cond delay="0"/>
                                  </p:stCondLst>
                                  <p:childTnLst>
                                    <p:set>
                                      <p:cBhvr>
                                        <p:cTn id="184" dur="1" fill="hold">
                                          <p:stCondLst>
                                            <p:cond delay="0"/>
                                          </p:stCondLst>
                                        </p:cTn>
                                        <p:tgtEl>
                                          <p:spTgt spid="49"/>
                                        </p:tgtEl>
                                        <p:attrNameLst>
                                          <p:attrName>style.visibility</p:attrName>
                                        </p:attrNameLst>
                                      </p:cBhvr>
                                      <p:to>
                                        <p:strVal val="visible"/>
                                      </p:to>
                                    </p:set>
                                    <p:animEffect transition="in" filter="wipe(down)">
                                      <p:cBhvr>
                                        <p:cTn id="185" dur="500"/>
                                        <p:tgtEl>
                                          <p:spTgt spid="49"/>
                                        </p:tgtEl>
                                      </p:cBhvr>
                                    </p:animEffect>
                                  </p:childTnLst>
                                </p:cTn>
                              </p:par>
                            </p:childTnLst>
                          </p:cTn>
                        </p:par>
                        <p:par>
                          <p:cTn id="186" fill="hold">
                            <p:stCondLst>
                              <p:cond delay="2500"/>
                            </p:stCondLst>
                            <p:childTnLst>
                              <p:par>
                                <p:cTn id="187" presetID="53" presetClass="entr" presetSubtype="16" fill="hold" grpId="0" nodeType="afterEffect">
                                  <p:stCondLst>
                                    <p:cond delay="0"/>
                                  </p:stCondLst>
                                  <p:childTnLst>
                                    <p:set>
                                      <p:cBhvr>
                                        <p:cTn id="188" dur="1" fill="hold">
                                          <p:stCondLst>
                                            <p:cond delay="0"/>
                                          </p:stCondLst>
                                        </p:cTn>
                                        <p:tgtEl>
                                          <p:spTgt spid="50"/>
                                        </p:tgtEl>
                                        <p:attrNameLst>
                                          <p:attrName>style.visibility</p:attrName>
                                        </p:attrNameLst>
                                      </p:cBhvr>
                                      <p:to>
                                        <p:strVal val="visible"/>
                                      </p:to>
                                    </p:set>
                                    <p:anim calcmode="lin" valueType="num">
                                      <p:cBhvr>
                                        <p:cTn id="189" dur="500" fill="hold"/>
                                        <p:tgtEl>
                                          <p:spTgt spid="50"/>
                                        </p:tgtEl>
                                        <p:attrNameLst>
                                          <p:attrName>ppt_w</p:attrName>
                                        </p:attrNameLst>
                                      </p:cBhvr>
                                      <p:tavLst>
                                        <p:tav tm="0">
                                          <p:val>
                                            <p:fltVal val="0"/>
                                          </p:val>
                                        </p:tav>
                                        <p:tav tm="100000">
                                          <p:val>
                                            <p:strVal val="#ppt_w"/>
                                          </p:val>
                                        </p:tav>
                                      </p:tavLst>
                                    </p:anim>
                                    <p:anim calcmode="lin" valueType="num">
                                      <p:cBhvr>
                                        <p:cTn id="190" dur="500" fill="hold"/>
                                        <p:tgtEl>
                                          <p:spTgt spid="50"/>
                                        </p:tgtEl>
                                        <p:attrNameLst>
                                          <p:attrName>ppt_h</p:attrName>
                                        </p:attrNameLst>
                                      </p:cBhvr>
                                      <p:tavLst>
                                        <p:tav tm="0">
                                          <p:val>
                                            <p:fltVal val="0"/>
                                          </p:val>
                                        </p:tav>
                                        <p:tav tm="100000">
                                          <p:val>
                                            <p:strVal val="#ppt_h"/>
                                          </p:val>
                                        </p:tav>
                                      </p:tavLst>
                                    </p:anim>
                                    <p:animEffect transition="in" filter="fade">
                                      <p:cBhvr>
                                        <p:cTn id="191" dur="500"/>
                                        <p:tgtEl>
                                          <p:spTgt spid="50"/>
                                        </p:tgtEl>
                                      </p:cBhvr>
                                    </p:animEffect>
                                  </p:childTnLst>
                                </p:cTn>
                              </p:par>
                            </p:childTnLst>
                          </p:cTn>
                        </p:par>
                        <p:par>
                          <p:cTn id="192" fill="hold">
                            <p:stCondLst>
                              <p:cond delay="3000"/>
                            </p:stCondLst>
                            <p:childTnLst>
                              <p:par>
                                <p:cTn id="193" presetID="53" presetClass="entr" presetSubtype="16" fill="hold" grpId="0" nodeType="afterEffect">
                                  <p:stCondLst>
                                    <p:cond delay="0"/>
                                  </p:stCondLst>
                                  <p:childTnLst>
                                    <p:set>
                                      <p:cBhvr>
                                        <p:cTn id="194" dur="1" fill="hold">
                                          <p:stCondLst>
                                            <p:cond delay="0"/>
                                          </p:stCondLst>
                                        </p:cTn>
                                        <p:tgtEl>
                                          <p:spTgt spid="45"/>
                                        </p:tgtEl>
                                        <p:attrNameLst>
                                          <p:attrName>style.visibility</p:attrName>
                                        </p:attrNameLst>
                                      </p:cBhvr>
                                      <p:to>
                                        <p:strVal val="visible"/>
                                      </p:to>
                                    </p:set>
                                    <p:anim calcmode="lin" valueType="num">
                                      <p:cBhvr>
                                        <p:cTn id="195" dur="500" fill="hold"/>
                                        <p:tgtEl>
                                          <p:spTgt spid="45"/>
                                        </p:tgtEl>
                                        <p:attrNameLst>
                                          <p:attrName>ppt_w</p:attrName>
                                        </p:attrNameLst>
                                      </p:cBhvr>
                                      <p:tavLst>
                                        <p:tav tm="0">
                                          <p:val>
                                            <p:fltVal val="0"/>
                                          </p:val>
                                        </p:tav>
                                        <p:tav tm="100000">
                                          <p:val>
                                            <p:strVal val="#ppt_w"/>
                                          </p:val>
                                        </p:tav>
                                      </p:tavLst>
                                    </p:anim>
                                    <p:anim calcmode="lin" valueType="num">
                                      <p:cBhvr>
                                        <p:cTn id="196" dur="500" fill="hold"/>
                                        <p:tgtEl>
                                          <p:spTgt spid="45"/>
                                        </p:tgtEl>
                                        <p:attrNameLst>
                                          <p:attrName>ppt_h</p:attrName>
                                        </p:attrNameLst>
                                      </p:cBhvr>
                                      <p:tavLst>
                                        <p:tav tm="0">
                                          <p:val>
                                            <p:fltVal val="0"/>
                                          </p:val>
                                        </p:tav>
                                        <p:tav tm="100000">
                                          <p:val>
                                            <p:strVal val="#ppt_h"/>
                                          </p:val>
                                        </p:tav>
                                      </p:tavLst>
                                    </p:anim>
                                    <p:animEffect transition="in" filter="fade">
                                      <p:cBhvr>
                                        <p:cTn id="197" dur="500"/>
                                        <p:tgtEl>
                                          <p:spTgt spid="45"/>
                                        </p:tgtEl>
                                      </p:cBhvr>
                                    </p:animEffect>
                                  </p:childTnLst>
                                </p:cTn>
                              </p:par>
                              <p:par>
                                <p:cTn id="198" presetID="42" presetClass="entr" presetSubtype="0" fill="hold" grpId="0" nodeType="withEffect">
                                  <p:stCondLst>
                                    <p:cond delay="0"/>
                                  </p:stCondLst>
                                  <p:childTnLst>
                                    <p:set>
                                      <p:cBhvr>
                                        <p:cTn id="199" dur="1" fill="hold">
                                          <p:stCondLst>
                                            <p:cond delay="0"/>
                                          </p:stCondLst>
                                        </p:cTn>
                                        <p:tgtEl>
                                          <p:spTgt spid="51"/>
                                        </p:tgtEl>
                                        <p:attrNameLst>
                                          <p:attrName>style.visibility</p:attrName>
                                        </p:attrNameLst>
                                      </p:cBhvr>
                                      <p:to>
                                        <p:strVal val="visible"/>
                                      </p:to>
                                    </p:set>
                                    <p:animEffect transition="in" filter="fade">
                                      <p:cBhvr>
                                        <p:cTn id="200" dur="500"/>
                                        <p:tgtEl>
                                          <p:spTgt spid="51"/>
                                        </p:tgtEl>
                                      </p:cBhvr>
                                    </p:animEffect>
                                    <p:anim calcmode="lin" valueType="num">
                                      <p:cBhvr>
                                        <p:cTn id="201" dur="500" fill="hold"/>
                                        <p:tgtEl>
                                          <p:spTgt spid="51"/>
                                        </p:tgtEl>
                                        <p:attrNameLst>
                                          <p:attrName>ppt_x</p:attrName>
                                        </p:attrNameLst>
                                      </p:cBhvr>
                                      <p:tavLst>
                                        <p:tav tm="0">
                                          <p:val>
                                            <p:strVal val="#ppt_x"/>
                                          </p:val>
                                        </p:tav>
                                        <p:tav tm="100000">
                                          <p:val>
                                            <p:strVal val="#ppt_x"/>
                                          </p:val>
                                        </p:tav>
                                      </p:tavLst>
                                    </p:anim>
                                    <p:anim calcmode="lin" valueType="num">
                                      <p:cBhvr>
                                        <p:cTn id="202" dur="500" fill="hold"/>
                                        <p:tgtEl>
                                          <p:spTgt spid="51"/>
                                        </p:tgtEl>
                                        <p:attrNameLst>
                                          <p:attrName>ppt_y</p:attrName>
                                        </p:attrNameLst>
                                      </p:cBhvr>
                                      <p:tavLst>
                                        <p:tav tm="0">
                                          <p:val>
                                            <p:strVal val="#ppt_y+.1"/>
                                          </p:val>
                                        </p:tav>
                                        <p:tav tm="100000">
                                          <p:val>
                                            <p:strVal val="#ppt_y"/>
                                          </p:val>
                                        </p:tav>
                                      </p:tavLst>
                                    </p:anim>
                                  </p:childTnLst>
                                </p:cTn>
                              </p:par>
                              <p:par>
                                <p:cTn id="203" presetID="47" presetClass="entr" presetSubtype="0" fill="hold" grpId="0" nodeType="withEffect">
                                  <p:stCondLst>
                                    <p:cond delay="0"/>
                                  </p:stCondLst>
                                  <p:childTnLst>
                                    <p:set>
                                      <p:cBhvr>
                                        <p:cTn id="204" dur="1" fill="hold">
                                          <p:stCondLst>
                                            <p:cond delay="0"/>
                                          </p:stCondLst>
                                        </p:cTn>
                                        <p:tgtEl>
                                          <p:spTgt spid="52"/>
                                        </p:tgtEl>
                                        <p:attrNameLst>
                                          <p:attrName>style.visibility</p:attrName>
                                        </p:attrNameLst>
                                      </p:cBhvr>
                                      <p:to>
                                        <p:strVal val="visible"/>
                                      </p:to>
                                    </p:set>
                                    <p:animEffect transition="in" filter="fade">
                                      <p:cBhvr>
                                        <p:cTn id="205" dur="500"/>
                                        <p:tgtEl>
                                          <p:spTgt spid="52"/>
                                        </p:tgtEl>
                                      </p:cBhvr>
                                    </p:animEffect>
                                    <p:anim calcmode="lin" valueType="num">
                                      <p:cBhvr>
                                        <p:cTn id="206" dur="500" fill="hold"/>
                                        <p:tgtEl>
                                          <p:spTgt spid="52"/>
                                        </p:tgtEl>
                                        <p:attrNameLst>
                                          <p:attrName>ppt_x</p:attrName>
                                        </p:attrNameLst>
                                      </p:cBhvr>
                                      <p:tavLst>
                                        <p:tav tm="0">
                                          <p:val>
                                            <p:strVal val="#ppt_x"/>
                                          </p:val>
                                        </p:tav>
                                        <p:tav tm="100000">
                                          <p:val>
                                            <p:strVal val="#ppt_x"/>
                                          </p:val>
                                        </p:tav>
                                      </p:tavLst>
                                    </p:anim>
                                    <p:anim calcmode="lin" valueType="num">
                                      <p:cBhvr>
                                        <p:cTn id="207" dur="500" fill="hold"/>
                                        <p:tgtEl>
                                          <p:spTgt spid="52"/>
                                        </p:tgtEl>
                                        <p:attrNameLst>
                                          <p:attrName>ppt_y</p:attrName>
                                        </p:attrNameLst>
                                      </p:cBhvr>
                                      <p:tavLst>
                                        <p:tav tm="0">
                                          <p:val>
                                            <p:strVal val="#ppt_y-.1"/>
                                          </p:val>
                                        </p:tav>
                                        <p:tav tm="100000">
                                          <p:val>
                                            <p:strVal val="#ppt_y"/>
                                          </p:val>
                                        </p:tav>
                                      </p:tavLst>
                                    </p:anim>
                                  </p:childTnLst>
                                </p:cTn>
                              </p:par>
                            </p:childTnLst>
                          </p:cTn>
                        </p:par>
                        <p:par>
                          <p:cTn id="208" fill="hold">
                            <p:stCondLst>
                              <p:cond delay="3500"/>
                            </p:stCondLst>
                            <p:childTnLst>
                              <p:par>
                                <p:cTn id="209" presetID="22" presetClass="entr" presetSubtype="8" fill="hold" nodeType="afterEffect">
                                  <p:stCondLst>
                                    <p:cond delay="0"/>
                                  </p:stCondLst>
                                  <p:childTnLst>
                                    <p:set>
                                      <p:cBhvr>
                                        <p:cTn id="210" dur="1" fill="hold">
                                          <p:stCondLst>
                                            <p:cond delay="0"/>
                                          </p:stCondLst>
                                        </p:cTn>
                                        <p:tgtEl>
                                          <p:spTgt spid="69"/>
                                        </p:tgtEl>
                                        <p:attrNameLst>
                                          <p:attrName>style.visibility</p:attrName>
                                        </p:attrNameLst>
                                      </p:cBhvr>
                                      <p:to>
                                        <p:strVal val="visible"/>
                                      </p:to>
                                    </p:set>
                                    <p:animEffect transition="in" filter="wipe(left)">
                                      <p:cBhvr>
                                        <p:cTn id="211" dur="500"/>
                                        <p:tgtEl>
                                          <p:spTgt spid="69"/>
                                        </p:tgtEl>
                                      </p:cBhvr>
                                    </p:animEffect>
                                  </p:childTnLst>
                                </p:cTn>
                              </p:par>
                            </p:childTnLst>
                          </p:cTn>
                        </p:par>
                      </p:childTnLst>
                    </p:cTn>
                  </p:par>
                  <p:par>
                    <p:cTn id="212" fill="hold">
                      <p:stCondLst>
                        <p:cond delay="indefinite"/>
                      </p:stCondLst>
                      <p:childTnLst>
                        <p:par>
                          <p:cTn id="213" fill="hold">
                            <p:stCondLst>
                              <p:cond delay="0"/>
                            </p:stCondLst>
                            <p:childTnLst>
                              <p:par>
                                <p:cTn id="214" presetID="22" presetClass="entr" presetSubtype="8" fill="hold" nodeType="clickEffect">
                                  <p:stCondLst>
                                    <p:cond delay="0"/>
                                  </p:stCondLst>
                                  <p:childTnLst>
                                    <p:set>
                                      <p:cBhvr>
                                        <p:cTn id="215" dur="1" fill="hold">
                                          <p:stCondLst>
                                            <p:cond delay="0"/>
                                          </p:stCondLst>
                                        </p:cTn>
                                        <p:tgtEl>
                                          <p:spTgt spid="54"/>
                                        </p:tgtEl>
                                        <p:attrNameLst>
                                          <p:attrName>style.visibility</p:attrName>
                                        </p:attrNameLst>
                                      </p:cBhvr>
                                      <p:to>
                                        <p:strVal val="visible"/>
                                      </p:to>
                                    </p:set>
                                    <p:animEffect transition="in" filter="wipe(left)">
                                      <p:cBhvr>
                                        <p:cTn id="216" dur="500"/>
                                        <p:tgtEl>
                                          <p:spTgt spid="54"/>
                                        </p:tgtEl>
                                      </p:cBhvr>
                                    </p:animEffect>
                                  </p:childTnLst>
                                </p:cTn>
                              </p:par>
                            </p:childTnLst>
                          </p:cTn>
                        </p:par>
                        <p:par>
                          <p:cTn id="217" fill="hold">
                            <p:stCondLst>
                              <p:cond delay="500"/>
                            </p:stCondLst>
                            <p:childTnLst>
                              <p:par>
                                <p:cTn id="218" presetID="53" presetClass="entr" presetSubtype="16" fill="hold" grpId="0" nodeType="afterEffect">
                                  <p:stCondLst>
                                    <p:cond delay="0"/>
                                  </p:stCondLst>
                                  <p:childTnLst>
                                    <p:set>
                                      <p:cBhvr>
                                        <p:cTn id="219" dur="1" fill="hold">
                                          <p:stCondLst>
                                            <p:cond delay="0"/>
                                          </p:stCondLst>
                                        </p:cTn>
                                        <p:tgtEl>
                                          <p:spTgt spid="55"/>
                                        </p:tgtEl>
                                        <p:attrNameLst>
                                          <p:attrName>style.visibility</p:attrName>
                                        </p:attrNameLst>
                                      </p:cBhvr>
                                      <p:to>
                                        <p:strVal val="visible"/>
                                      </p:to>
                                    </p:set>
                                    <p:anim calcmode="lin" valueType="num">
                                      <p:cBhvr>
                                        <p:cTn id="220" dur="500" fill="hold"/>
                                        <p:tgtEl>
                                          <p:spTgt spid="55"/>
                                        </p:tgtEl>
                                        <p:attrNameLst>
                                          <p:attrName>ppt_w</p:attrName>
                                        </p:attrNameLst>
                                      </p:cBhvr>
                                      <p:tavLst>
                                        <p:tav tm="0">
                                          <p:val>
                                            <p:fltVal val="0"/>
                                          </p:val>
                                        </p:tav>
                                        <p:tav tm="100000">
                                          <p:val>
                                            <p:strVal val="#ppt_w"/>
                                          </p:val>
                                        </p:tav>
                                      </p:tavLst>
                                    </p:anim>
                                    <p:anim calcmode="lin" valueType="num">
                                      <p:cBhvr>
                                        <p:cTn id="221" dur="500" fill="hold"/>
                                        <p:tgtEl>
                                          <p:spTgt spid="55"/>
                                        </p:tgtEl>
                                        <p:attrNameLst>
                                          <p:attrName>ppt_h</p:attrName>
                                        </p:attrNameLst>
                                      </p:cBhvr>
                                      <p:tavLst>
                                        <p:tav tm="0">
                                          <p:val>
                                            <p:fltVal val="0"/>
                                          </p:val>
                                        </p:tav>
                                        <p:tav tm="100000">
                                          <p:val>
                                            <p:strVal val="#ppt_h"/>
                                          </p:val>
                                        </p:tav>
                                      </p:tavLst>
                                    </p:anim>
                                    <p:animEffect transition="in" filter="fade">
                                      <p:cBhvr>
                                        <p:cTn id="222" dur="500"/>
                                        <p:tgtEl>
                                          <p:spTgt spid="55"/>
                                        </p:tgtEl>
                                      </p:cBhvr>
                                    </p:animEffect>
                                  </p:childTnLst>
                                </p:cTn>
                              </p:par>
                            </p:childTnLst>
                          </p:cTn>
                        </p:par>
                        <p:par>
                          <p:cTn id="223" fill="hold">
                            <p:stCondLst>
                              <p:cond delay="1000"/>
                            </p:stCondLst>
                            <p:childTnLst>
                              <p:par>
                                <p:cTn id="224" presetID="53" presetClass="entr" presetSubtype="16" fill="hold" grpId="0" nodeType="afterEffect">
                                  <p:stCondLst>
                                    <p:cond delay="0"/>
                                  </p:stCondLst>
                                  <p:childTnLst>
                                    <p:set>
                                      <p:cBhvr>
                                        <p:cTn id="225" dur="1" fill="hold">
                                          <p:stCondLst>
                                            <p:cond delay="0"/>
                                          </p:stCondLst>
                                        </p:cTn>
                                        <p:tgtEl>
                                          <p:spTgt spid="56"/>
                                        </p:tgtEl>
                                        <p:attrNameLst>
                                          <p:attrName>style.visibility</p:attrName>
                                        </p:attrNameLst>
                                      </p:cBhvr>
                                      <p:to>
                                        <p:strVal val="visible"/>
                                      </p:to>
                                    </p:set>
                                    <p:anim calcmode="lin" valueType="num">
                                      <p:cBhvr>
                                        <p:cTn id="226" dur="500" fill="hold"/>
                                        <p:tgtEl>
                                          <p:spTgt spid="56"/>
                                        </p:tgtEl>
                                        <p:attrNameLst>
                                          <p:attrName>ppt_w</p:attrName>
                                        </p:attrNameLst>
                                      </p:cBhvr>
                                      <p:tavLst>
                                        <p:tav tm="0">
                                          <p:val>
                                            <p:fltVal val="0"/>
                                          </p:val>
                                        </p:tav>
                                        <p:tav tm="100000">
                                          <p:val>
                                            <p:strVal val="#ppt_w"/>
                                          </p:val>
                                        </p:tav>
                                      </p:tavLst>
                                    </p:anim>
                                    <p:anim calcmode="lin" valueType="num">
                                      <p:cBhvr>
                                        <p:cTn id="227" dur="500" fill="hold"/>
                                        <p:tgtEl>
                                          <p:spTgt spid="56"/>
                                        </p:tgtEl>
                                        <p:attrNameLst>
                                          <p:attrName>ppt_h</p:attrName>
                                        </p:attrNameLst>
                                      </p:cBhvr>
                                      <p:tavLst>
                                        <p:tav tm="0">
                                          <p:val>
                                            <p:fltVal val="0"/>
                                          </p:val>
                                        </p:tav>
                                        <p:tav tm="100000">
                                          <p:val>
                                            <p:strVal val="#ppt_h"/>
                                          </p:val>
                                        </p:tav>
                                      </p:tavLst>
                                    </p:anim>
                                    <p:animEffect transition="in" filter="fade">
                                      <p:cBhvr>
                                        <p:cTn id="228" dur="500"/>
                                        <p:tgtEl>
                                          <p:spTgt spid="56"/>
                                        </p:tgtEl>
                                      </p:cBhvr>
                                    </p:animEffect>
                                  </p:childTnLst>
                                </p:cTn>
                              </p:par>
                            </p:childTnLst>
                          </p:cTn>
                        </p:par>
                        <p:par>
                          <p:cTn id="229" fill="hold">
                            <p:stCondLst>
                              <p:cond delay="1500"/>
                            </p:stCondLst>
                            <p:childTnLst>
                              <p:par>
                                <p:cTn id="230" presetID="53" presetClass="entr" presetSubtype="16" fill="hold" grpId="0" nodeType="afterEffect">
                                  <p:stCondLst>
                                    <p:cond delay="0"/>
                                  </p:stCondLst>
                                  <p:childTnLst>
                                    <p:set>
                                      <p:cBhvr>
                                        <p:cTn id="231" dur="1" fill="hold">
                                          <p:stCondLst>
                                            <p:cond delay="0"/>
                                          </p:stCondLst>
                                        </p:cTn>
                                        <p:tgtEl>
                                          <p:spTgt spid="57"/>
                                        </p:tgtEl>
                                        <p:attrNameLst>
                                          <p:attrName>style.visibility</p:attrName>
                                        </p:attrNameLst>
                                      </p:cBhvr>
                                      <p:to>
                                        <p:strVal val="visible"/>
                                      </p:to>
                                    </p:set>
                                    <p:anim calcmode="lin" valueType="num">
                                      <p:cBhvr>
                                        <p:cTn id="232" dur="500" fill="hold"/>
                                        <p:tgtEl>
                                          <p:spTgt spid="57"/>
                                        </p:tgtEl>
                                        <p:attrNameLst>
                                          <p:attrName>ppt_w</p:attrName>
                                        </p:attrNameLst>
                                      </p:cBhvr>
                                      <p:tavLst>
                                        <p:tav tm="0">
                                          <p:val>
                                            <p:fltVal val="0"/>
                                          </p:val>
                                        </p:tav>
                                        <p:tav tm="100000">
                                          <p:val>
                                            <p:strVal val="#ppt_w"/>
                                          </p:val>
                                        </p:tav>
                                      </p:tavLst>
                                    </p:anim>
                                    <p:anim calcmode="lin" valueType="num">
                                      <p:cBhvr>
                                        <p:cTn id="233" dur="500" fill="hold"/>
                                        <p:tgtEl>
                                          <p:spTgt spid="57"/>
                                        </p:tgtEl>
                                        <p:attrNameLst>
                                          <p:attrName>ppt_h</p:attrName>
                                        </p:attrNameLst>
                                      </p:cBhvr>
                                      <p:tavLst>
                                        <p:tav tm="0">
                                          <p:val>
                                            <p:fltVal val="0"/>
                                          </p:val>
                                        </p:tav>
                                        <p:tav tm="100000">
                                          <p:val>
                                            <p:strVal val="#ppt_h"/>
                                          </p:val>
                                        </p:tav>
                                      </p:tavLst>
                                    </p:anim>
                                    <p:animEffect transition="in" filter="fade">
                                      <p:cBhvr>
                                        <p:cTn id="234" dur="500"/>
                                        <p:tgtEl>
                                          <p:spTgt spid="57"/>
                                        </p:tgtEl>
                                      </p:cBhvr>
                                    </p:animEffect>
                                  </p:childTnLst>
                                </p:cTn>
                              </p:par>
                            </p:childTnLst>
                          </p:cTn>
                        </p:par>
                        <p:par>
                          <p:cTn id="235" fill="hold">
                            <p:stCondLst>
                              <p:cond delay="2000"/>
                            </p:stCondLst>
                            <p:childTnLst>
                              <p:par>
                                <p:cTn id="236" presetID="22" presetClass="entr" presetSubtype="1" fill="hold" nodeType="afterEffect">
                                  <p:stCondLst>
                                    <p:cond delay="0"/>
                                  </p:stCondLst>
                                  <p:childTnLst>
                                    <p:set>
                                      <p:cBhvr>
                                        <p:cTn id="237" dur="1" fill="hold">
                                          <p:stCondLst>
                                            <p:cond delay="0"/>
                                          </p:stCondLst>
                                        </p:cTn>
                                        <p:tgtEl>
                                          <p:spTgt spid="58"/>
                                        </p:tgtEl>
                                        <p:attrNameLst>
                                          <p:attrName>style.visibility</p:attrName>
                                        </p:attrNameLst>
                                      </p:cBhvr>
                                      <p:to>
                                        <p:strVal val="visible"/>
                                      </p:to>
                                    </p:set>
                                    <p:animEffect transition="in" filter="wipe(up)">
                                      <p:cBhvr>
                                        <p:cTn id="238" dur="500"/>
                                        <p:tgtEl>
                                          <p:spTgt spid="58"/>
                                        </p:tgtEl>
                                      </p:cBhvr>
                                    </p:animEffect>
                                  </p:childTnLst>
                                </p:cTn>
                              </p:par>
                            </p:childTnLst>
                          </p:cTn>
                        </p:par>
                        <p:par>
                          <p:cTn id="239" fill="hold">
                            <p:stCondLst>
                              <p:cond delay="2500"/>
                            </p:stCondLst>
                            <p:childTnLst>
                              <p:par>
                                <p:cTn id="240" presetID="53" presetClass="entr" presetSubtype="16" fill="hold" grpId="0" nodeType="afterEffect">
                                  <p:stCondLst>
                                    <p:cond delay="0"/>
                                  </p:stCondLst>
                                  <p:childTnLst>
                                    <p:set>
                                      <p:cBhvr>
                                        <p:cTn id="241" dur="1" fill="hold">
                                          <p:stCondLst>
                                            <p:cond delay="0"/>
                                          </p:stCondLst>
                                        </p:cTn>
                                        <p:tgtEl>
                                          <p:spTgt spid="59"/>
                                        </p:tgtEl>
                                        <p:attrNameLst>
                                          <p:attrName>style.visibility</p:attrName>
                                        </p:attrNameLst>
                                      </p:cBhvr>
                                      <p:to>
                                        <p:strVal val="visible"/>
                                      </p:to>
                                    </p:set>
                                    <p:anim calcmode="lin" valueType="num">
                                      <p:cBhvr>
                                        <p:cTn id="242" dur="500" fill="hold"/>
                                        <p:tgtEl>
                                          <p:spTgt spid="59"/>
                                        </p:tgtEl>
                                        <p:attrNameLst>
                                          <p:attrName>ppt_w</p:attrName>
                                        </p:attrNameLst>
                                      </p:cBhvr>
                                      <p:tavLst>
                                        <p:tav tm="0">
                                          <p:val>
                                            <p:fltVal val="0"/>
                                          </p:val>
                                        </p:tav>
                                        <p:tav tm="100000">
                                          <p:val>
                                            <p:strVal val="#ppt_w"/>
                                          </p:val>
                                        </p:tav>
                                      </p:tavLst>
                                    </p:anim>
                                    <p:anim calcmode="lin" valueType="num">
                                      <p:cBhvr>
                                        <p:cTn id="243" dur="500" fill="hold"/>
                                        <p:tgtEl>
                                          <p:spTgt spid="59"/>
                                        </p:tgtEl>
                                        <p:attrNameLst>
                                          <p:attrName>ppt_h</p:attrName>
                                        </p:attrNameLst>
                                      </p:cBhvr>
                                      <p:tavLst>
                                        <p:tav tm="0">
                                          <p:val>
                                            <p:fltVal val="0"/>
                                          </p:val>
                                        </p:tav>
                                        <p:tav tm="100000">
                                          <p:val>
                                            <p:strVal val="#ppt_h"/>
                                          </p:val>
                                        </p:tav>
                                      </p:tavLst>
                                    </p:anim>
                                    <p:animEffect transition="in" filter="fade">
                                      <p:cBhvr>
                                        <p:cTn id="244" dur="500"/>
                                        <p:tgtEl>
                                          <p:spTgt spid="59"/>
                                        </p:tgtEl>
                                      </p:cBhvr>
                                    </p:animEffect>
                                  </p:childTnLst>
                                </p:cTn>
                              </p:par>
                            </p:childTnLst>
                          </p:cTn>
                        </p:par>
                        <p:par>
                          <p:cTn id="245" fill="hold">
                            <p:stCondLst>
                              <p:cond delay="3000"/>
                            </p:stCondLst>
                            <p:childTnLst>
                              <p:par>
                                <p:cTn id="246" presetID="53" presetClass="entr" presetSubtype="16" fill="hold" grpId="0" nodeType="afterEffect">
                                  <p:stCondLst>
                                    <p:cond delay="0"/>
                                  </p:stCondLst>
                                  <p:childTnLst>
                                    <p:set>
                                      <p:cBhvr>
                                        <p:cTn id="247" dur="1" fill="hold">
                                          <p:stCondLst>
                                            <p:cond delay="0"/>
                                          </p:stCondLst>
                                        </p:cTn>
                                        <p:tgtEl>
                                          <p:spTgt spid="53"/>
                                        </p:tgtEl>
                                        <p:attrNameLst>
                                          <p:attrName>style.visibility</p:attrName>
                                        </p:attrNameLst>
                                      </p:cBhvr>
                                      <p:to>
                                        <p:strVal val="visible"/>
                                      </p:to>
                                    </p:set>
                                    <p:anim calcmode="lin" valueType="num">
                                      <p:cBhvr>
                                        <p:cTn id="248" dur="500" fill="hold"/>
                                        <p:tgtEl>
                                          <p:spTgt spid="53"/>
                                        </p:tgtEl>
                                        <p:attrNameLst>
                                          <p:attrName>ppt_w</p:attrName>
                                        </p:attrNameLst>
                                      </p:cBhvr>
                                      <p:tavLst>
                                        <p:tav tm="0">
                                          <p:val>
                                            <p:fltVal val="0"/>
                                          </p:val>
                                        </p:tav>
                                        <p:tav tm="100000">
                                          <p:val>
                                            <p:strVal val="#ppt_w"/>
                                          </p:val>
                                        </p:tav>
                                      </p:tavLst>
                                    </p:anim>
                                    <p:anim calcmode="lin" valueType="num">
                                      <p:cBhvr>
                                        <p:cTn id="249" dur="500" fill="hold"/>
                                        <p:tgtEl>
                                          <p:spTgt spid="53"/>
                                        </p:tgtEl>
                                        <p:attrNameLst>
                                          <p:attrName>ppt_h</p:attrName>
                                        </p:attrNameLst>
                                      </p:cBhvr>
                                      <p:tavLst>
                                        <p:tav tm="0">
                                          <p:val>
                                            <p:fltVal val="0"/>
                                          </p:val>
                                        </p:tav>
                                        <p:tav tm="100000">
                                          <p:val>
                                            <p:strVal val="#ppt_h"/>
                                          </p:val>
                                        </p:tav>
                                      </p:tavLst>
                                    </p:anim>
                                    <p:animEffect transition="in" filter="fade">
                                      <p:cBhvr>
                                        <p:cTn id="250" dur="500"/>
                                        <p:tgtEl>
                                          <p:spTgt spid="53"/>
                                        </p:tgtEl>
                                      </p:cBhvr>
                                    </p:animEffect>
                                  </p:childTnLst>
                                </p:cTn>
                              </p:par>
                              <p:par>
                                <p:cTn id="251" presetID="47" presetClass="entr" presetSubtype="0" fill="hold" grpId="0" nodeType="withEffect">
                                  <p:stCondLst>
                                    <p:cond delay="0"/>
                                  </p:stCondLst>
                                  <p:childTnLst>
                                    <p:set>
                                      <p:cBhvr>
                                        <p:cTn id="252" dur="1" fill="hold">
                                          <p:stCondLst>
                                            <p:cond delay="0"/>
                                          </p:stCondLst>
                                        </p:cTn>
                                        <p:tgtEl>
                                          <p:spTgt spid="60"/>
                                        </p:tgtEl>
                                        <p:attrNameLst>
                                          <p:attrName>style.visibility</p:attrName>
                                        </p:attrNameLst>
                                      </p:cBhvr>
                                      <p:to>
                                        <p:strVal val="visible"/>
                                      </p:to>
                                    </p:set>
                                    <p:animEffect transition="in" filter="fade">
                                      <p:cBhvr>
                                        <p:cTn id="253" dur="1000"/>
                                        <p:tgtEl>
                                          <p:spTgt spid="60"/>
                                        </p:tgtEl>
                                      </p:cBhvr>
                                    </p:animEffect>
                                    <p:anim calcmode="lin" valueType="num">
                                      <p:cBhvr>
                                        <p:cTn id="254" dur="1000" fill="hold"/>
                                        <p:tgtEl>
                                          <p:spTgt spid="60"/>
                                        </p:tgtEl>
                                        <p:attrNameLst>
                                          <p:attrName>ppt_x</p:attrName>
                                        </p:attrNameLst>
                                      </p:cBhvr>
                                      <p:tavLst>
                                        <p:tav tm="0">
                                          <p:val>
                                            <p:strVal val="#ppt_x"/>
                                          </p:val>
                                        </p:tav>
                                        <p:tav tm="100000">
                                          <p:val>
                                            <p:strVal val="#ppt_x"/>
                                          </p:val>
                                        </p:tav>
                                      </p:tavLst>
                                    </p:anim>
                                    <p:anim calcmode="lin" valueType="num">
                                      <p:cBhvr>
                                        <p:cTn id="255" dur="1000" fill="hold"/>
                                        <p:tgtEl>
                                          <p:spTgt spid="60"/>
                                        </p:tgtEl>
                                        <p:attrNameLst>
                                          <p:attrName>ppt_y</p:attrName>
                                        </p:attrNameLst>
                                      </p:cBhvr>
                                      <p:tavLst>
                                        <p:tav tm="0">
                                          <p:val>
                                            <p:strVal val="#ppt_y-.1"/>
                                          </p:val>
                                        </p:tav>
                                        <p:tav tm="100000">
                                          <p:val>
                                            <p:strVal val="#ppt_y"/>
                                          </p:val>
                                        </p:tav>
                                      </p:tavLst>
                                    </p:anim>
                                  </p:childTnLst>
                                </p:cTn>
                              </p:par>
                              <p:par>
                                <p:cTn id="256" presetID="42" presetClass="entr" presetSubtype="0" fill="hold" grpId="0" nodeType="withEffect">
                                  <p:stCondLst>
                                    <p:cond delay="0"/>
                                  </p:stCondLst>
                                  <p:childTnLst>
                                    <p:set>
                                      <p:cBhvr>
                                        <p:cTn id="257" dur="1" fill="hold">
                                          <p:stCondLst>
                                            <p:cond delay="0"/>
                                          </p:stCondLst>
                                        </p:cTn>
                                        <p:tgtEl>
                                          <p:spTgt spid="61"/>
                                        </p:tgtEl>
                                        <p:attrNameLst>
                                          <p:attrName>style.visibility</p:attrName>
                                        </p:attrNameLst>
                                      </p:cBhvr>
                                      <p:to>
                                        <p:strVal val="visible"/>
                                      </p:to>
                                    </p:set>
                                    <p:animEffect transition="in" filter="fade">
                                      <p:cBhvr>
                                        <p:cTn id="258" dur="500"/>
                                        <p:tgtEl>
                                          <p:spTgt spid="61"/>
                                        </p:tgtEl>
                                      </p:cBhvr>
                                    </p:animEffect>
                                    <p:anim calcmode="lin" valueType="num">
                                      <p:cBhvr>
                                        <p:cTn id="259" dur="500" fill="hold"/>
                                        <p:tgtEl>
                                          <p:spTgt spid="61"/>
                                        </p:tgtEl>
                                        <p:attrNameLst>
                                          <p:attrName>ppt_x</p:attrName>
                                        </p:attrNameLst>
                                      </p:cBhvr>
                                      <p:tavLst>
                                        <p:tav tm="0">
                                          <p:val>
                                            <p:strVal val="#ppt_x"/>
                                          </p:val>
                                        </p:tav>
                                        <p:tav tm="100000">
                                          <p:val>
                                            <p:strVal val="#ppt_x"/>
                                          </p:val>
                                        </p:tav>
                                      </p:tavLst>
                                    </p:anim>
                                    <p:anim calcmode="lin" valueType="num">
                                      <p:cBhvr>
                                        <p:cTn id="260" dur="500" fill="hold"/>
                                        <p:tgtEl>
                                          <p:spTgt spid="61"/>
                                        </p:tgtEl>
                                        <p:attrNameLst>
                                          <p:attrName>ppt_y</p:attrName>
                                        </p:attrNameLst>
                                      </p:cBhvr>
                                      <p:tavLst>
                                        <p:tav tm="0">
                                          <p:val>
                                            <p:strVal val="#ppt_y+.1"/>
                                          </p:val>
                                        </p:tav>
                                        <p:tav tm="100000">
                                          <p:val>
                                            <p:strVal val="#ppt_y"/>
                                          </p:val>
                                        </p:tav>
                                      </p:tavLst>
                                    </p:anim>
                                  </p:childTnLst>
                                </p:cTn>
                              </p:par>
                            </p:childTnLst>
                          </p:cTn>
                        </p:par>
                        <p:par>
                          <p:cTn id="261" fill="hold">
                            <p:stCondLst>
                              <p:cond delay="4000"/>
                            </p:stCondLst>
                            <p:childTnLst>
                              <p:par>
                                <p:cTn id="262" presetID="22" presetClass="entr" presetSubtype="8" fill="hold" nodeType="afterEffect">
                                  <p:stCondLst>
                                    <p:cond delay="0"/>
                                  </p:stCondLst>
                                  <p:childTnLst>
                                    <p:set>
                                      <p:cBhvr>
                                        <p:cTn id="263" dur="1" fill="hold">
                                          <p:stCondLst>
                                            <p:cond delay="0"/>
                                          </p:stCondLst>
                                        </p:cTn>
                                        <p:tgtEl>
                                          <p:spTgt spid="67"/>
                                        </p:tgtEl>
                                        <p:attrNameLst>
                                          <p:attrName>style.visibility</p:attrName>
                                        </p:attrNameLst>
                                      </p:cBhvr>
                                      <p:to>
                                        <p:strVal val="visible"/>
                                      </p:to>
                                    </p:set>
                                    <p:animEffect transition="in" filter="wipe(left)">
                                      <p:cBhvr>
                                        <p:cTn id="264" dur="500"/>
                                        <p:tgtEl>
                                          <p:spTgt spid="67"/>
                                        </p:tgtEl>
                                      </p:cBhvr>
                                    </p:animEffect>
                                  </p:childTnLst>
                                </p:cTn>
                              </p:par>
                            </p:childTnLst>
                          </p:cTn>
                        </p:par>
                        <p:par>
                          <p:cTn id="265" fill="hold">
                            <p:stCondLst>
                              <p:cond delay="4500"/>
                            </p:stCondLst>
                            <p:childTnLst>
                              <p:par>
                                <p:cTn id="266" presetID="22" presetClass="entr" presetSubtype="8" fill="hold" nodeType="afterEffect">
                                  <p:stCondLst>
                                    <p:cond delay="0"/>
                                  </p:stCondLst>
                                  <p:childTnLst>
                                    <p:set>
                                      <p:cBhvr>
                                        <p:cTn id="267" dur="1" fill="hold">
                                          <p:stCondLst>
                                            <p:cond delay="0"/>
                                          </p:stCondLst>
                                        </p:cTn>
                                        <p:tgtEl>
                                          <p:spTgt spid="63"/>
                                        </p:tgtEl>
                                        <p:attrNameLst>
                                          <p:attrName>style.visibility</p:attrName>
                                        </p:attrNameLst>
                                      </p:cBhvr>
                                      <p:to>
                                        <p:strVal val="visible"/>
                                      </p:to>
                                    </p:set>
                                    <p:animEffect transition="in" filter="wipe(left)">
                                      <p:cBhvr>
                                        <p:cTn id="268" dur="500"/>
                                        <p:tgtEl>
                                          <p:spTgt spid="63"/>
                                        </p:tgtEl>
                                      </p:cBhvr>
                                    </p:animEffect>
                                  </p:childTnLst>
                                </p:cTn>
                              </p:par>
                            </p:childTnLst>
                          </p:cTn>
                        </p:par>
                      </p:childTnLst>
                    </p:cTn>
                  </p:par>
                  <p:par>
                    <p:cTn id="269" fill="hold">
                      <p:stCondLst>
                        <p:cond delay="indefinite"/>
                      </p:stCondLst>
                      <p:childTnLst>
                        <p:par>
                          <p:cTn id="270" fill="hold">
                            <p:stCondLst>
                              <p:cond delay="0"/>
                            </p:stCondLst>
                            <p:childTnLst>
                              <p:par>
                                <p:cTn id="271" presetID="22" presetClass="entr" presetSubtype="8" fill="hold" nodeType="clickEffect">
                                  <p:stCondLst>
                                    <p:cond delay="0"/>
                                  </p:stCondLst>
                                  <p:childTnLst>
                                    <p:set>
                                      <p:cBhvr>
                                        <p:cTn id="272" dur="1" fill="hold">
                                          <p:stCondLst>
                                            <p:cond delay="0"/>
                                          </p:stCondLst>
                                        </p:cTn>
                                        <p:tgtEl>
                                          <p:spTgt spid="62"/>
                                        </p:tgtEl>
                                        <p:attrNameLst>
                                          <p:attrName>style.visibility</p:attrName>
                                        </p:attrNameLst>
                                      </p:cBhvr>
                                      <p:to>
                                        <p:strVal val="visible"/>
                                      </p:to>
                                    </p:set>
                                    <p:animEffect transition="in" filter="wipe(left)">
                                      <p:cBhvr>
                                        <p:cTn id="27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9" grpId="0" animBg="1"/>
      <p:bldP spid="10" grpId="0" animBg="1"/>
      <p:bldP spid="14" grpId="0" animBg="1"/>
      <p:bldP spid="16" grpId="0"/>
      <p:bldP spid="18" grpId="0" animBg="1"/>
      <p:bldP spid="20" grpId="0" animBg="1"/>
      <p:bldP spid="21" grpId="0" animBg="1"/>
      <p:bldP spid="22" grpId="0" animBg="1"/>
      <p:bldP spid="24" grpId="0" animBg="1"/>
      <p:bldP spid="25" grpId="0"/>
      <p:bldP spid="26" grpId="0"/>
      <p:bldP spid="27" grpId="0" animBg="1"/>
      <p:bldP spid="29" grpId="0" animBg="1"/>
      <p:bldP spid="30" grpId="0" animBg="1"/>
      <p:bldP spid="31" grpId="0" animBg="1"/>
      <p:bldP spid="33" grpId="0" animBg="1"/>
      <p:bldP spid="34" grpId="0"/>
      <p:bldP spid="35" grpId="0"/>
      <p:bldP spid="45" grpId="0" animBg="1"/>
      <p:bldP spid="46" grpId="0" animBg="1"/>
      <p:bldP spid="47" grpId="0" animBg="1"/>
      <p:bldP spid="48" grpId="0" animBg="1"/>
      <p:bldP spid="50" grpId="0" animBg="1"/>
      <p:bldP spid="51" grpId="0"/>
      <p:bldP spid="52" grpId="0"/>
      <p:bldP spid="53" grpId="0" animBg="1"/>
      <p:bldP spid="55" grpId="0" animBg="1"/>
      <p:bldP spid="56" grpId="0" animBg="1"/>
      <p:bldP spid="57" grpId="0" animBg="1"/>
      <p:bldP spid="59" grpId="0" animBg="1"/>
      <p:bldP spid="60" grpId="0"/>
      <p:bldP spid="61"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 10">
            <a:extLst>
              <a:ext uri="{FF2B5EF4-FFF2-40B4-BE49-F238E27FC236}">
                <a16:creationId xmlns:a16="http://schemas.microsoft.com/office/drawing/2014/main" id="{AF54DAFC-72BF-4C18-B451-30110FC8EBCC}"/>
              </a:ext>
            </a:extLst>
          </p:cNvPr>
          <p:cNvSpPr/>
          <p:nvPr/>
        </p:nvSpPr>
        <p:spPr>
          <a:xfrm>
            <a:off x="9795341"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72" panose="020B0503030000000003" pitchFamily="34" charset="0"/>
              <a:cs typeface="72" panose="020B0503030000000003" pitchFamily="34" charset="0"/>
            </a:endParaRPr>
          </a:p>
        </p:txBody>
      </p:sp>
      <p:cxnSp>
        <p:nvCxnSpPr>
          <p:cNvPr id="7" name="Straight Connector 6">
            <a:extLst>
              <a:ext uri="{FF2B5EF4-FFF2-40B4-BE49-F238E27FC236}">
                <a16:creationId xmlns:a16="http://schemas.microsoft.com/office/drawing/2014/main" id="{6AB54977-33F8-4105-824C-3D0C493D5B00}"/>
              </a:ext>
            </a:extLst>
          </p:cNvPr>
          <p:cNvCxnSpPr>
            <a:cxnSpLocks/>
          </p:cNvCxnSpPr>
          <p:nvPr/>
        </p:nvCxnSpPr>
        <p:spPr>
          <a:xfrm>
            <a:off x="7010399" y="3995319"/>
            <a:ext cx="5181601"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BADB8234-7655-4312-99D5-ACC91B4B894B}"/>
              </a:ext>
            </a:extLst>
          </p:cNvPr>
          <p:cNvSpPr/>
          <p:nvPr/>
        </p:nvSpPr>
        <p:spPr>
          <a:xfrm>
            <a:off x="10159672" y="3900069"/>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72" panose="020B0503030000000003" pitchFamily="34" charset="0"/>
              <a:cs typeface="72" panose="020B0503030000000003" pitchFamily="34" charset="0"/>
            </a:endParaRPr>
          </a:p>
        </p:txBody>
      </p:sp>
      <p:sp>
        <p:nvSpPr>
          <p:cNvPr id="9" name="Circle: Hollow 8">
            <a:extLst>
              <a:ext uri="{FF2B5EF4-FFF2-40B4-BE49-F238E27FC236}">
                <a16:creationId xmlns:a16="http://schemas.microsoft.com/office/drawing/2014/main" id="{868629C6-9D56-44C4-A90C-D16F2E7AA94B}"/>
              </a:ext>
            </a:extLst>
          </p:cNvPr>
          <p:cNvSpPr/>
          <p:nvPr/>
        </p:nvSpPr>
        <p:spPr>
          <a:xfrm>
            <a:off x="10040609" y="3781006"/>
            <a:ext cx="428626" cy="428626"/>
          </a:xfrm>
          <a:prstGeom prst="donut">
            <a:avLst>
              <a:gd name="adj" fmla="val 5281"/>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72" panose="020B0503030000000003" pitchFamily="34" charset="0"/>
              <a:cs typeface="72" panose="020B0503030000000003" pitchFamily="34" charset="0"/>
            </a:endParaRPr>
          </a:p>
        </p:txBody>
      </p:sp>
      <p:sp>
        <p:nvSpPr>
          <p:cNvPr id="10" name="Circle: Hollow 9">
            <a:extLst>
              <a:ext uri="{FF2B5EF4-FFF2-40B4-BE49-F238E27FC236}">
                <a16:creationId xmlns:a16="http://schemas.microsoft.com/office/drawing/2014/main" id="{1E0E5245-3E9D-45CB-A2A2-78E37536928E}"/>
              </a:ext>
            </a:extLst>
          </p:cNvPr>
          <p:cNvSpPr/>
          <p:nvPr/>
        </p:nvSpPr>
        <p:spPr>
          <a:xfrm>
            <a:off x="9907737"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72" panose="020B0503030000000003" pitchFamily="34" charset="0"/>
              <a:cs typeface="72" panose="020B0503030000000003" pitchFamily="34" charset="0"/>
            </a:endParaRPr>
          </a:p>
        </p:txBody>
      </p:sp>
      <p:cxnSp>
        <p:nvCxnSpPr>
          <p:cNvPr id="12" name="Straight Connector 11">
            <a:extLst>
              <a:ext uri="{FF2B5EF4-FFF2-40B4-BE49-F238E27FC236}">
                <a16:creationId xmlns:a16="http://schemas.microsoft.com/office/drawing/2014/main" id="{1B8353AA-1A28-4FAD-AF44-130B899BAAE4}"/>
              </a:ext>
            </a:extLst>
          </p:cNvPr>
          <p:cNvCxnSpPr>
            <a:cxnSpLocks/>
          </p:cNvCxnSpPr>
          <p:nvPr/>
        </p:nvCxnSpPr>
        <p:spPr>
          <a:xfrm flipV="1">
            <a:off x="10254923" y="4342506"/>
            <a:ext cx="0" cy="363270"/>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36B49B4F-63E8-4430-9059-553CBCA3AB43}"/>
              </a:ext>
            </a:extLst>
          </p:cNvPr>
          <p:cNvSpPr/>
          <p:nvPr/>
        </p:nvSpPr>
        <p:spPr>
          <a:xfrm>
            <a:off x="10192802" y="4676360"/>
            <a:ext cx="124240" cy="12424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72" panose="020B0503030000000003" pitchFamily="34" charset="0"/>
              <a:cs typeface="72" panose="020B0503030000000003" pitchFamily="34" charset="0"/>
            </a:endParaRPr>
          </a:p>
        </p:txBody>
      </p:sp>
      <p:sp>
        <p:nvSpPr>
          <p:cNvPr id="16" name="TextBox 15">
            <a:extLst>
              <a:ext uri="{FF2B5EF4-FFF2-40B4-BE49-F238E27FC236}">
                <a16:creationId xmlns:a16="http://schemas.microsoft.com/office/drawing/2014/main" id="{E959B938-7387-4E6C-B81C-CA1B61488588}"/>
              </a:ext>
            </a:extLst>
          </p:cNvPr>
          <p:cNvSpPr txBox="1"/>
          <p:nvPr/>
        </p:nvSpPr>
        <p:spPr>
          <a:xfrm>
            <a:off x="9296400" y="2961830"/>
            <a:ext cx="1915095" cy="646331"/>
          </a:xfrm>
          <a:prstGeom prst="rect">
            <a:avLst/>
          </a:prstGeom>
          <a:noFill/>
        </p:spPr>
        <p:txBody>
          <a:bodyPr wrap="square" rtlCol="0">
            <a:spAutoFit/>
          </a:bodyPr>
          <a:lstStyle/>
          <a:p>
            <a:pPr algn="ctr"/>
            <a:r>
              <a:rPr lang="en-US" sz="3600" b="1" dirty="0">
                <a:solidFill>
                  <a:srgbClr val="03A1A4"/>
                </a:solidFill>
                <a:latin typeface="72" panose="020B0503030000000003" pitchFamily="34" charset="0"/>
                <a:cs typeface="72" panose="020B0503030000000003" pitchFamily="34" charset="0"/>
              </a:rPr>
              <a:t>1</a:t>
            </a:r>
            <a:r>
              <a:rPr lang="en-US" sz="3600" b="1" baseline="30000" dirty="0">
                <a:solidFill>
                  <a:srgbClr val="03A1A4"/>
                </a:solidFill>
                <a:latin typeface="72" panose="020B0503030000000003" pitchFamily="34" charset="0"/>
                <a:cs typeface="72" panose="020B0503030000000003" pitchFamily="34" charset="0"/>
              </a:rPr>
              <a:t>st</a:t>
            </a:r>
            <a:r>
              <a:rPr lang="en-US" sz="3600" b="1" dirty="0">
                <a:solidFill>
                  <a:srgbClr val="03A1A4"/>
                </a:solidFill>
                <a:latin typeface="72" panose="020B0503030000000003" pitchFamily="34" charset="0"/>
                <a:cs typeface="72" panose="020B0503030000000003" pitchFamily="34" charset="0"/>
              </a:rPr>
              <a:t> gen</a:t>
            </a:r>
          </a:p>
        </p:txBody>
      </p:sp>
      <p:sp>
        <p:nvSpPr>
          <p:cNvPr id="70" name="TextBox 69">
            <a:extLst>
              <a:ext uri="{FF2B5EF4-FFF2-40B4-BE49-F238E27FC236}">
                <a16:creationId xmlns:a16="http://schemas.microsoft.com/office/drawing/2014/main" id="{AC17817C-AF36-4468-94FC-44DCFF825290}"/>
              </a:ext>
            </a:extLst>
          </p:cNvPr>
          <p:cNvSpPr txBox="1"/>
          <p:nvPr/>
        </p:nvSpPr>
        <p:spPr>
          <a:xfrm>
            <a:off x="651657" y="131812"/>
            <a:ext cx="10930742" cy="707886"/>
          </a:xfrm>
          <a:prstGeom prst="rect">
            <a:avLst/>
          </a:prstGeom>
          <a:noFill/>
        </p:spPr>
        <p:txBody>
          <a:bodyPr wrap="square" rtlCol="0">
            <a:spAutoFit/>
          </a:bodyPr>
          <a:lstStyle/>
          <a:p>
            <a:pPr algn="ctr"/>
            <a:r>
              <a:rPr lang="en-US" sz="4000" dirty="0">
                <a:solidFill>
                  <a:srgbClr val="14151A"/>
                </a:solidFill>
                <a:latin typeface="72" panose="020B0503030000000003" pitchFamily="34" charset="0"/>
                <a:cs typeface="72" panose="020B0503030000000003" pitchFamily="34" charset="0"/>
              </a:rPr>
              <a:t>1GL (First Generation Language)</a:t>
            </a:r>
          </a:p>
        </p:txBody>
      </p:sp>
      <p:sp>
        <p:nvSpPr>
          <p:cNvPr id="3" name="TextBox 2">
            <a:extLst>
              <a:ext uri="{FF2B5EF4-FFF2-40B4-BE49-F238E27FC236}">
                <a16:creationId xmlns:a16="http://schemas.microsoft.com/office/drawing/2014/main" id="{C851906F-8E8D-495D-9ED6-04A388AF0CBE}"/>
              </a:ext>
            </a:extLst>
          </p:cNvPr>
          <p:cNvSpPr txBox="1"/>
          <p:nvPr/>
        </p:nvSpPr>
        <p:spPr>
          <a:xfrm>
            <a:off x="651656" y="1851662"/>
            <a:ext cx="6358743" cy="2462213"/>
          </a:xfrm>
          <a:prstGeom prst="rect">
            <a:avLst/>
          </a:prstGeom>
          <a:noFill/>
          <a:ln w="28575">
            <a:noFill/>
          </a:ln>
        </p:spPr>
        <p:txBody>
          <a:bodyPr wrap="square" rtlCol="0">
            <a:spAutoFit/>
          </a:bodyPr>
          <a:lstStyle/>
          <a:p>
            <a:pPr marL="285750" indent="-285750">
              <a:buBlip>
                <a:blip r:embed="rId2">
                  <a:extLst>
                    <a:ext uri="{96DAC541-7B7A-43D3-8B79-37D633B846F1}">
                      <asvg:svgBlip xmlns:asvg="http://schemas.microsoft.com/office/drawing/2016/SVG/main" r:embed="rId3"/>
                    </a:ext>
                  </a:extLst>
                </a:blip>
              </a:buBlip>
            </a:pPr>
            <a:r>
              <a:rPr lang="es-MX" sz="2200" dirty="0">
                <a:latin typeface="72" panose="020B0503030000000003" pitchFamily="34" charset="0"/>
                <a:cs typeface="72" panose="020B0503030000000003" pitchFamily="34" charset="0"/>
              </a:rPr>
              <a:t>Lenguaje maquinal (machine </a:t>
            </a:r>
            <a:r>
              <a:rPr lang="es-MX" sz="2200" dirty="0" err="1">
                <a:latin typeface="72" panose="020B0503030000000003" pitchFamily="34" charset="0"/>
                <a:cs typeface="72" panose="020B0503030000000003" pitchFamily="34" charset="0"/>
              </a:rPr>
              <a:t>language</a:t>
            </a:r>
            <a:r>
              <a:rPr lang="es-MX" sz="2200" dirty="0">
                <a:latin typeface="72" panose="020B0503030000000003" pitchFamily="34" charset="0"/>
                <a:cs typeface="72" panose="020B0503030000000003" pitchFamily="34" charset="0"/>
              </a:rPr>
              <a:t>)</a:t>
            </a:r>
          </a:p>
          <a:p>
            <a:pPr marL="285750" indent="-285750">
              <a:buBlip>
                <a:blip r:embed="rId2">
                  <a:extLst>
                    <a:ext uri="{96DAC541-7B7A-43D3-8B79-37D633B846F1}">
                      <asvg:svgBlip xmlns:asvg="http://schemas.microsoft.com/office/drawing/2016/SVG/main" r:embed="rId3"/>
                    </a:ext>
                  </a:extLst>
                </a:blip>
              </a:buBlip>
            </a:pPr>
            <a:r>
              <a:rPr lang="es-MX" sz="2200" dirty="0">
                <a:latin typeface="72" panose="020B0503030000000003" pitchFamily="34" charset="0"/>
                <a:cs typeface="72" panose="020B0503030000000003" pitchFamily="34" charset="0"/>
              </a:rPr>
              <a:t>Toda la codificación se hace en binario. El código no es legible para un ser humano.</a:t>
            </a:r>
          </a:p>
          <a:p>
            <a:pPr marL="285750" indent="-285750">
              <a:buBlip>
                <a:blip r:embed="rId2">
                  <a:extLst>
                    <a:ext uri="{96DAC541-7B7A-43D3-8B79-37D633B846F1}">
                      <asvg:svgBlip xmlns:asvg="http://schemas.microsoft.com/office/drawing/2016/SVG/main" r:embed="rId3"/>
                    </a:ext>
                  </a:extLst>
                </a:blip>
              </a:buBlip>
            </a:pPr>
            <a:r>
              <a:rPr lang="es-MX" sz="2200" dirty="0">
                <a:latin typeface="72" panose="020B0503030000000003" pitchFamily="34" charset="0"/>
                <a:cs typeface="72" panose="020B0503030000000003" pitchFamily="34" charset="0"/>
              </a:rPr>
              <a:t>Nulo nivel de abstracción. </a:t>
            </a:r>
          </a:p>
          <a:p>
            <a:pPr marL="285750" indent="-285750">
              <a:buBlip>
                <a:blip r:embed="rId2">
                  <a:extLst>
                    <a:ext uri="{96DAC541-7B7A-43D3-8B79-37D633B846F1}">
                      <asvg:svgBlip xmlns:asvg="http://schemas.microsoft.com/office/drawing/2016/SVG/main" r:embed="rId3"/>
                    </a:ext>
                  </a:extLst>
                </a:blip>
              </a:buBlip>
            </a:pPr>
            <a:r>
              <a:rPr lang="es-MX" sz="2200" dirty="0">
                <a:latin typeface="72" panose="020B0503030000000003" pitchFamily="34" charset="0"/>
                <a:cs typeface="72" panose="020B0503030000000003" pitchFamily="34" charset="0"/>
              </a:rPr>
              <a:t>El programador debe ser un experto en el software y el hardware en donde se ejecutará su programa.</a:t>
            </a:r>
          </a:p>
        </p:txBody>
      </p:sp>
      <p:cxnSp>
        <p:nvCxnSpPr>
          <p:cNvPr id="75" name="Straight Connector 74">
            <a:extLst>
              <a:ext uri="{FF2B5EF4-FFF2-40B4-BE49-F238E27FC236}">
                <a16:creationId xmlns:a16="http://schemas.microsoft.com/office/drawing/2014/main" id="{6C668D28-9040-4307-B91B-4999F9D200E6}"/>
              </a:ext>
            </a:extLst>
          </p:cNvPr>
          <p:cNvCxnSpPr>
            <a:cxnSpLocks/>
          </p:cNvCxnSpPr>
          <p:nvPr/>
        </p:nvCxnSpPr>
        <p:spPr>
          <a:xfrm>
            <a:off x="632407" y="1752600"/>
            <a:ext cx="6377992" cy="0"/>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AEDF0FF-AA80-45D6-BA04-561593619F7C}"/>
              </a:ext>
            </a:extLst>
          </p:cNvPr>
          <p:cNvCxnSpPr>
            <a:cxnSpLocks/>
          </p:cNvCxnSpPr>
          <p:nvPr/>
        </p:nvCxnSpPr>
        <p:spPr>
          <a:xfrm>
            <a:off x="-21657" y="3995319"/>
            <a:ext cx="65406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2" name="Picture 81" descr="A screenshot of a cell phone&#10;&#10;Description automatically generated">
            <a:extLst>
              <a:ext uri="{FF2B5EF4-FFF2-40B4-BE49-F238E27FC236}">
                <a16:creationId xmlns:a16="http://schemas.microsoft.com/office/drawing/2014/main" id="{436DF7FA-FA97-4C3C-A5DA-A5F95F94C963}"/>
              </a:ext>
            </a:extLst>
          </p:cNvPr>
          <p:cNvPicPr>
            <a:picLocks noChangeAspect="1"/>
          </p:cNvPicPr>
          <p:nvPr/>
        </p:nvPicPr>
        <p:blipFill rotWithShape="1">
          <a:blip r:embed="rId4">
            <a:extLst>
              <a:ext uri="{28A0092B-C50C-407E-A947-70E740481C1C}">
                <a14:useLocalDpi xmlns:a14="http://schemas.microsoft.com/office/drawing/2010/main" val="0"/>
              </a:ext>
            </a:extLst>
          </a:blip>
          <a:srcRect l="38630" t="76267" r="23752" b="3724"/>
          <a:stretch/>
        </p:blipFill>
        <p:spPr>
          <a:xfrm>
            <a:off x="1295400" y="5029200"/>
            <a:ext cx="4218744" cy="1684733"/>
          </a:xfrm>
          <a:prstGeom prst="rect">
            <a:avLst/>
          </a:prstGeom>
        </p:spPr>
      </p:pic>
    </p:spTree>
    <p:extLst>
      <p:ext uri="{BB962C8B-B14F-4D97-AF65-F5344CB8AC3E}">
        <p14:creationId xmlns:p14="http://schemas.microsoft.com/office/powerpoint/2010/main" val="14654358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par>
                          <p:cTn id="22" fill="hold">
                            <p:stCondLst>
                              <p:cond delay="1500"/>
                            </p:stCondLst>
                            <p:childTnLst>
                              <p:par>
                                <p:cTn id="23" presetID="22" presetClass="entr" presetSubtype="1"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500"/>
                                        <p:tgtEl>
                                          <p:spTgt spid="12"/>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p:cTn id="29" dur="500" fill="hold"/>
                                        <p:tgtEl>
                                          <p:spTgt spid="14"/>
                                        </p:tgtEl>
                                        <p:attrNameLst>
                                          <p:attrName>ppt_w</p:attrName>
                                        </p:attrNameLst>
                                      </p:cBhvr>
                                      <p:tavLst>
                                        <p:tav tm="0">
                                          <p:val>
                                            <p:fltVal val="0"/>
                                          </p:val>
                                        </p:tav>
                                        <p:tav tm="100000">
                                          <p:val>
                                            <p:strVal val="#ppt_w"/>
                                          </p:val>
                                        </p:tav>
                                      </p:tavLst>
                                    </p:anim>
                                    <p:anim calcmode="lin" valueType="num">
                                      <p:cBhvr>
                                        <p:cTn id="30" dur="500" fill="hold"/>
                                        <p:tgtEl>
                                          <p:spTgt spid="14"/>
                                        </p:tgtEl>
                                        <p:attrNameLst>
                                          <p:attrName>ppt_h</p:attrName>
                                        </p:attrNameLst>
                                      </p:cBhvr>
                                      <p:tavLst>
                                        <p:tav tm="0">
                                          <p:val>
                                            <p:fltVal val="0"/>
                                          </p:val>
                                        </p:tav>
                                        <p:tav tm="100000">
                                          <p:val>
                                            <p:strVal val="#ppt_h"/>
                                          </p:val>
                                        </p:tav>
                                      </p:tavLst>
                                    </p:anim>
                                    <p:animEffect transition="in" filter="fade">
                                      <p:cBhvr>
                                        <p:cTn id="31" dur="500"/>
                                        <p:tgtEl>
                                          <p:spTgt spid="14"/>
                                        </p:tgtEl>
                                      </p:cBhvr>
                                    </p:animEffect>
                                  </p:childTnLst>
                                </p:cTn>
                              </p:par>
                            </p:childTnLst>
                          </p:cTn>
                        </p:par>
                        <p:par>
                          <p:cTn id="32" fill="hold">
                            <p:stCondLst>
                              <p:cond delay="2500"/>
                            </p:stCondLst>
                            <p:childTnLst>
                              <p:par>
                                <p:cTn id="33" presetID="53" presetClass="entr" presetSubtype="16"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p:cTn id="35" dur="500" fill="hold"/>
                                        <p:tgtEl>
                                          <p:spTgt spid="11"/>
                                        </p:tgtEl>
                                        <p:attrNameLst>
                                          <p:attrName>ppt_w</p:attrName>
                                        </p:attrNameLst>
                                      </p:cBhvr>
                                      <p:tavLst>
                                        <p:tav tm="0">
                                          <p:val>
                                            <p:fltVal val="0"/>
                                          </p:val>
                                        </p:tav>
                                        <p:tav tm="100000">
                                          <p:val>
                                            <p:strVal val="#ppt_w"/>
                                          </p:val>
                                        </p:tav>
                                      </p:tavLst>
                                    </p:anim>
                                    <p:anim calcmode="lin" valueType="num">
                                      <p:cBhvr>
                                        <p:cTn id="36" dur="500" fill="hold"/>
                                        <p:tgtEl>
                                          <p:spTgt spid="11"/>
                                        </p:tgtEl>
                                        <p:attrNameLst>
                                          <p:attrName>ppt_h</p:attrName>
                                        </p:attrNameLst>
                                      </p:cBhvr>
                                      <p:tavLst>
                                        <p:tav tm="0">
                                          <p:val>
                                            <p:fltVal val="0"/>
                                          </p:val>
                                        </p:tav>
                                        <p:tav tm="100000">
                                          <p:val>
                                            <p:strVal val="#ppt_h"/>
                                          </p:val>
                                        </p:tav>
                                      </p:tavLst>
                                    </p:anim>
                                    <p:animEffect transition="in" filter="fade">
                                      <p:cBhvr>
                                        <p:cTn id="37" dur="500"/>
                                        <p:tgtEl>
                                          <p:spTgt spid="11"/>
                                        </p:tgtEl>
                                      </p:cBhvr>
                                    </p:animEffect>
                                  </p:childTnLst>
                                </p:cTn>
                              </p:par>
                              <p:par>
                                <p:cTn id="38" presetID="47"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anim calcmode="lin" valueType="num">
                                      <p:cBhvr>
                                        <p:cTn id="41" dur="500" fill="hold"/>
                                        <p:tgtEl>
                                          <p:spTgt spid="16"/>
                                        </p:tgtEl>
                                        <p:attrNameLst>
                                          <p:attrName>ppt_x</p:attrName>
                                        </p:attrNameLst>
                                      </p:cBhvr>
                                      <p:tavLst>
                                        <p:tav tm="0">
                                          <p:val>
                                            <p:strVal val="#ppt_x"/>
                                          </p:val>
                                        </p:tav>
                                        <p:tav tm="100000">
                                          <p:val>
                                            <p:strVal val="#ppt_x"/>
                                          </p:val>
                                        </p:tav>
                                      </p:tavLst>
                                    </p:anim>
                                    <p:anim calcmode="lin" valueType="num">
                                      <p:cBhvr>
                                        <p:cTn id="42" dur="500" fill="hold"/>
                                        <p:tgtEl>
                                          <p:spTgt spid="16"/>
                                        </p:tgtEl>
                                        <p:attrNameLst>
                                          <p:attrName>ppt_y</p:attrName>
                                        </p:attrNameLst>
                                      </p:cBhvr>
                                      <p:tavLst>
                                        <p:tav tm="0">
                                          <p:val>
                                            <p:strVal val="#ppt_y-.1"/>
                                          </p:val>
                                        </p:tav>
                                        <p:tav tm="100000">
                                          <p:val>
                                            <p:strVal val="#ppt_y"/>
                                          </p:val>
                                        </p:tav>
                                      </p:tavLst>
                                    </p:anim>
                                  </p:childTnLst>
                                </p:cTn>
                              </p:par>
                            </p:childTnLst>
                          </p:cTn>
                        </p:par>
                        <p:par>
                          <p:cTn id="43" fill="hold">
                            <p:stCondLst>
                              <p:cond delay="3000"/>
                            </p:stCondLst>
                            <p:childTnLst>
                              <p:par>
                                <p:cTn id="44" presetID="22" presetClass="entr" presetSubtype="8" fill="hold" nodeType="afterEffect">
                                  <p:stCondLst>
                                    <p:cond delay="0"/>
                                  </p:stCondLst>
                                  <p:childTnLst>
                                    <p:set>
                                      <p:cBhvr>
                                        <p:cTn id="45" dur="1" fill="hold">
                                          <p:stCondLst>
                                            <p:cond delay="0"/>
                                          </p:stCondLst>
                                        </p:cTn>
                                        <p:tgtEl>
                                          <p:spTgt spid="75"/>
                                        </p:tgtEl>
                                        <p:attrNameLst>
                                          <p:attrName>style.visibility</p:attrName>
                                        </p:attrNameLst>
                                      </p:cBhvr>
                                      <p:to>
                                        <p:strVal val="visible"/>
                                      </p:to>
                                    </p:set>
                                    <p:animEffect transition="in" filter="wipe(left)">
                                      <p:cBhvr>
                                        <p:cTn id="46" dur="500"/>
                                        <p:tgtEl>
                                          <p:spTgt spid="7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82"/>
                                        </p:tgtEl>
                                        <p:attrNameLst>
                                          <p:attrName>style.visibility</p:attrName>
                                        </p:attrNameLst>
                                      </p:cBhvr>
                                      <p:to>
                                        <p:strVal val="visible"/>
                                      </p:to>
                                    </p:set>
                                    <p:animEffect transition="in" filter="wipe(down)">
                                      <p:cBhvr>
                                        <p:cTn id="51" dur="500"/>
                                        <p:tgtEl>
                                          <p:spTgt spid="82"/>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9" grpId="0" animBg="1"/>
      <p:bldP spid="10" grpId="0" animBg="1"/>
      <p:bldP spid="14" grpId="0" animBg="1"/>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 10">
            <a:extLst>
              <a:ext uri="{FF2B5EF4-FFF2-40B4-BE49-F238E27FC236}">
                <a16:creationId xmlns:a16="http://schemas.microsoft.com/office/drawing/2014/main" id="{AF54DAFC-72BF-4C18-B451-30110FC8EBCC}"/>
              </a:ext>
            </a:extLst>
          </p:cNvPr>
          <p:cNvSpPr/>
          <p:nvPr/>
        </p:nvSpPr>
        <p:spPr>
          <a:xfrm>
            <a:off x="9795341"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72" panose="020B0503030000000003" pitchFamily="34" charset="0"/>
              <a:cs typeface="72" panose="020B0503030000000003" pitchFamily="34" charset="0"/>
            </a:endParaRPr>
          </a:p>
        </p:txBody>
      </p:sp>
      <p:cxnSp>
        <p:nvCxnSpPr>
          <p:cNvPr id="7" name="Straight Connector 6">
            <a:extLst>
              <a:ext uri="{FF2B5EF4-FFF2-40B4-BE49-F238E27FC236}">
                <a16:creationId xmlns:a16="http://schemas.microsoft.com/office/drawing/2014/main" id="{6AB54977-33F8-4105-824C-3D0C493D5B00}"/>
              </a:ext>
            </a:extLst>
          </p:cNvPr>
          <p:cNvCxnSpPr>
            <a:cxnSpLocks/>
          </p:cNvCxnSpPr>
          <p:nvPr/>
        </p:nvCxnSpPr>
        <p:spPr>
          <a:xfrm>
            <a:off x="6990467" y="3995319"/>
            <a:ext cx="520153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BADB8234-7655-4312-99D5-ACC91B4B894B}"/>
              </a:ext>
            </a:extLst>
          </p:cNvPr>
          <p:cNvSpPr/>
          <p:nvPr/>
        </p:nvSpPr>
        <p:spPr>
          <a:xfrm>
            <a:off x="10159672" y="3900069"/>
            <a:ext cx="190500" cy="190500"/>
          </a:xfrm>
          <a:prstGeom prst="ellipse">
            <a:avLst/>
          </a:prstGeom>
          <a:solidFill>
            <a:srgbClr val="EE9524"/>
          </a:solidFill>
          <a:ln>
            <a:solidFill>
              <a:srgbClr val="EE95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72" panose="020B0503030000000003" pitchFamily="34" charset="0"/>
              <a:cs typeface="72" panose="020B0503030000000003" pitchFamily="34" charset="0"/>
            </a:endParaRPr>
          </a:p>
        </p:txBody>
      </p:sp>
      <p:sp>
        <p:nvSpPr>
          <p:cNvPr id="9" name="Circle: Hollow 8">
            <a:extLst>
              <a:ext uri="{FF2B5EF4-FFF2-40B4-BE49-F238E27FC236}">
                <a16:creationId xmlns:a16="http://schemas.microsoft.com/office/drawing/2014/main" id="{868629C6-9D56-44C4-A90C-D16F2E7AA94B}"/>
              </a:ext>
            </a:extLst>
          </p:cNvPr>
          <p:cNvSpPr/>
          <p:nvPr/>
        </p:nvSpPr>
        <p:spPr>
          <a:xfrm>
            <a:off x="10040609" y="3781006"/>
            <a:ext cx="428626" cy="428626"/>
          </a:xfrm>
          <a:prstGeom prst="donut">
            <a:avLst>
              <a:gd name="adj" fmla="val 5281"/>
            </a:avLst>
          </a:prstGeom>
          <a:solidFill>
            <a:srgbClr val="EE9524"/>
          </a:solidFill>
          <a:ln>
            <a:solidFill>
              <a:srgbClr val="EE95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72" panose="020B0503030000000003" pitchFamily="34" charset="0"/>
              <a:cs typeface="72" panose="020B0503030000000003" pitchFamily="34" charset="0"/>
            </a:endParaRPr>
          </a:p>
        </p:txBody>
      </p:sp>
      <p:sp>
        <p:nvSpPr>
          <p:cNvPr id="10" name="Circle: Hollow 9">
            <a:extLst>
              <a:ext uri="{FF2B5EF4-FFF2-40B4-BE49-F238E27FC236}">
                <a16:creationId xmlns:a16="http://schemas.microsoft.com/office/drawing/2014/main" id="{1E0E5245-3E9D-45CB-A2A2-78E37536928E}"/>
              </a:ext>
            </a:extLst>
          </p:cNvPr>
          <p:cNvSpPr/>
          <p:nvPr/>
        </p:nvSpPr>
        <p:spPr>
          <a:xfrm>
            <a:off x="9907737"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72" panose="020B0503030000000003" pitchFamily="34" charset="0"/>
              <a:cs typeface="72" panose="020B0503030000000003" pitchFamily="34" charset="0"/>
            </a:endParaRPr>
          </a:p>
        </p:txBody>
      </p:sp>
      <p:cxnSp>
        <p:nvCxnSpPr>
          <p:cNvPr id="12" name="Straight Connector 11">
            <a:extLst>
              <a:ext uri="{FF2B5EF4-FFF2-40B4-BE49-F238E27FC236}">
                <a16:creationId xmlns:a16="http://schemas.microsoft.com/office/drawing/2014/main" id="{1B8353AA-1A28-4FAD-AF44-130B899BAAE4}"/>
              </a:ext>
            </a:extLst>
          </p:cNvPr>
          <p:cNvCxnSpPr>
            <a:cxnSpLocks/>
          </p:cNvCxnSpPr>
          <p:nvPr/>
        </p:nvCxnSpPr>
        <p:spPr>
          <a:xfrm flipV="1">
            <a:off x="10254923" y="4342506"/>
            <a:ext cx="0" cy="363270"/>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36B49B4F-63E8-4430-9059-553CBCA3AB43}"/>
              </a:ext>
            </a:extLst>
          </p:cNvPr>
          <p:cNvSpPr/>
          <p:nvPr/>
        </p:nvSpPr>
        <p:spPr>
          <a:xfrm>
            <a:off x="10192802" y="4676360"/>
            <a:ext cx="124240" cy="12424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72" panose="020B0503030000000003" pitchFamily="34" charset="0"/>
              <a:cs typeface="72" panose="020B0503030000000003" pitchFamily="34" charset="0"/>
            </a:endParaRPr>
          </a:p>
        </p:txBody>
      </p:sp>
      <p:sp>
        <p:nvSpPr>
          <p:cNvPr id="16" name="TextBox 15">
            <a:extLst>
              <a:ext uri="{FF2B5EF4-FFF2-40B4-BE49-F238E27FC236}">
                <a16:creationId xmlns:a16="http://schemas.microsoft.com/office/drawing/2014/main" id="{E959B938-7387-4E6C-B81C-CA1B61488588}"/>
              </a:ext>
            </a:extLst>
          </p:cNvPr>
          <p:cNvSpPr txBox="1"/>
          <p:nvPr/>
        </p:nvSpPr>
        <p:spPr>
          <a:xfrm>
            <a:off x="9296400" y="2961830"/>
            <a:ext cx="1915095" cy="646331"/>
          </a:xfrm>
          <a:prstGeom prst="rect">
            <a:avLst/>
          </a:prstGeom>
          <a:noFill/>
          <a:ln>
            <a:noFill/>
          </a:ln>
        </p:spPr>
        <p:txBody>
          <a:bodyPr wrap="square" rtlCol="0">
            <a:spAutoFit/>
          </a:bodyPr>
          <a:lstStyle/>
          <a:p>
            <a:pPr algn="ctr"/>
            <a:r>
              <a:rPr lang="en-US" sz="3600" b="1" dirty="0">
                <a:solidFill>
                  <a:srgbClr val="EE9524"/>
                </a:solidFill>
                <a:latin typeface="72" panose="020B0503030000000003" pitchFamily="34" charset="0"/>
                <a:cs typeface="72" panose="020B0503030000000003" pitchFamily="34" charset="0"/>
              </a:rPr>
              <a:t>2</a:t>
            </a:r>
            <a:r>
              <a:rPr lang="en-US" sz="3600" b="1" baseline="30000" dirty="0">
                <a:solidFill>
                  <a:srgbClr val="EE9524"/>
                </a:solidFill>
                <a:latin typeface="72" panose="020B0503030000000003" pitchFamily="34" charset="0"/>
                <a:cs typeface="72" panose="020B0503030000000003" pitchFamily="34" charset="0"/>
              </a:rPr>
              <a:t>nd</a:t>
            </a:r>
            <a:r>
              <a:rPr lang="en-US" sz="3600" b="1" dirty="0">
                <a:solidFill>
                  <a:srgbClr val="EE9524"/>
                </a:solidFill>
                <a:latin typeface="72" panose="020B0503030000000003" pitchFamily="34" charset="0"/>
                <a:cs typeface="72" panose="020B0503030000000003" pitchFamily="34" charset="0"/>
              </a:rPr>
              <a:t> gen</a:t>
            </a:r>
          </a:p>
        </p:txBody>
      </p:sp>
      <p:sp>
        <p:nvSpPr>
          <p:cNvPr id="70" name="TextBox 69">
            <a:extLst>
              <a:ext uri="{FF2B5EF4-FFF2-40B4-BE49-F238E27FC236}">
                <a16:creationId xmlns:a16="http://schemas.microsoft.com/office/drawing/2014/main" id="{AC17817C-AF36-4468-94FC-44DCFF825290}"/>
              </a:ext>
            </a:extLst>
          </p:cNvPr>
          <p:cNvSpPr txBox="1"/>
          <p:nvPr/>
        </p:nvSpPr>
        <p:spPr>
          <a:xfrm>
            <a:off x="651657" y="131812"/>
            <a:ext cx="10930742" cy="707886"/>
          </a:xfrm>
          <a:prstGeom prst="rect">
            <a:avLst/>
          </a:prstGeom>
          <a:noFill/>
        </p:spPr>
        <p:txBody>
          <a:bodyPr wrap="square" rtlCol="0">
            <a:spAutoFit/>
          </a:bodyPr>
          <a:lstStyle/>
          <a:p>
            <a:pPr algn="ctr"/>
            <a:r>
              <a:rPr lang="en-US" sz="4000" dirty="0">
                <a:solidFill>
                  <a:srgbClr val="14151A"/>
                </a:solidFill>
                <a:latin typeface="72" panose="020B0503030000000003" pitchFamily="34" charset="0"/>
                <a:cs typeface="72" panose="020B0503030000000003" pitchFamily="34" charset="0"/>
              </a:rPr>
              <a:t>2GL (Second Generation Language)</a:t>
            </a:r>
          </a:p>
        </p:txBody>
      </p:sp>
      <p:sp>
        <p:nvSpPr>
          <p:cNvPr id="3" name="TextBox 2">
            <a:extLst>
              <a:ext uri="{FF2B5EF4-FFF2-40B4-BE49-F238E27FC236}">
                <a16:creationId xmlns:a16="http://schemas.microsoft.com/office/drawing/2014/main" id="{C851906F-8E8D-495D-9ED6-04A388AF0CBE}"/>
              </a:ext>
            </a:extLst>
          </p:cNvPr>
          <p:cNvSpPr txBox="1"/>
          <p:nvPr/>
        </p:nvSpPr>
        <p:spPr>
          <a:xfrm>
            <a:off x="651656" y="1851662"/>
            <a:ext cx="6365755" cy="2462213"/>
          </a:xfrm>
          <a:prstGeom prst="rect">
            <a:avLst/>
          </a:prstGeom>
          <a:noFill/>
          <a:ln w="28575">
            <a:noFill/>
          </a:ln>
        </p:spPr>
        <p:txBody>
          <a:bodyPr wrap="square" rtlCol="0">
            <a:spAutoFit/>
          </a:bodyPr>
          <a:lstStyle/>
          <a:p>
            <a:pPr marL="285750" indent="-285750">
              <a:buBlip>
                <a:blip r:embed="rId2">
                  <a:extLst>
                    <a:ext uri="{96DAC541-7B7A-43D3-8B79-37D633B846F1}">
                      <asvg:svgBlip xmlns:asvg="http://schemas.microsoft.com/office/drawing/2016/SVG/main" r:embed="rId3"/>
                    </a:ext>
                  </a:extLst>
                </a:blip>
              </a:buBlip>
            </a:pPr>
            <a:r>
              <a:rPr lang="es-MX" sz="2200" dirty="0">
                <a:latin typeface="72" panose="020B0503030000000003" pitchFamily="34" charset="0"/>
                <a:cs typeface="72" panose="020B0503030000000003" pitchFamily="34" charset="0"/>
              </a:rPr>
              <a:t>Lenguaje ensamblador (</a:t>
            </a:r>
            <a:r>
              <a:rPr lang="es-MX" sz="2200" dirty="0" err="1">
                <a:latin typeface="72" panose="020B0503030000000003" pitchFamily="34" charset="0"/>
                <a:cs typeface="72" panose="020B0503030000000003" pitchFamily="34" charset="0"/>
              </a:rPr>
              <a:t>assembly</a:t>
            </a:r>
            <a:r>
              <a:rPr lang="es-MX" sz="2200" dirty="0">
                <a:latin typeface="72" panose="020B0503030000000003" pitchFamily="34" charset="0"/>
                <a:cs typeface="72" panose="020B0503030000000003" pitchFamily="34" charset="0"/>
              </a:rPr>
              <a:t> </a:t>
            </a:r>
            <a:r>
              <a:rPr lang="es-MX" sz="2200" dirty="0" err="1">
                <a:latin typeface="72" panose="020B0503030000000003" pitchFamily="34" charset="0"/>
                <a:cs typeface="72" panose="020B0503030000000003" pitchFamily="34" charset="0"/>
              </a:rPr>
              <a:t>language</a:t>
            </a:r>
            <a:r>
              <a:rPr lang="es-MX" sz="2200" dirty="0">
                <a:latin typeface="72" panose="020B0503030000000003" pitchFamily="34" charset="0"/>
                <a:cs typeface="72" panose="020B0503030000000003" pitchFamily="34" charset="0"/>
              </a:rPr>
              <a:t>)</a:t>
            </a:r>
          </a:p>
          <a:p>
            <a:pPr marL="285750" indent="-285750">
              <a:buBlip>
                <a:blip r:embed="rId2">
                  <a:extLst>
                    <a:ext uri="{96DAC541-7B7A-43D3-8B79-37D633B846F1}">
                      <asvg:svgBlip xmlns:asvg="http://schemas.microsoft.com/office/drawing/2016/SVG/main" r:embed="rId3"/>
                    </a:ext>
                  </a:extLst>
                </a:blip>
              </a:buBlip>
            </a:pPr>
            <a:r>
              <a:rPr lang="es-MX" sz="2200" dirty="0">
                <a:latin typeface="72" panose="020B0503030000000003" pitchFamily="34" charset="0"/>
                <a:cs typeface="72" panose="020B0503030000000003" pitchFamily="34" charset="0"/>
              </a:rPr>
              <a:t>Bajo nivel de abstracción.</a:t>
            </a:r>
          </a:p>
          <a:p>
            <a:pPr marL="285750" indent="-285750">
              <a:buBlip>
                <a:blip r:embed="rId2">
                  <a:extLst>
                    <a:ext uri="{96DAC541-7B7A-43D3-8B79-37D633B846F1}">
                      <asvg:svgBlip xmlns:asvg="http://schemas.microsoft.com/office/drawing/2016/SVG/main" r:embed="rId3"/>
                    </a:ext>
                  </a:extLst>
                </a:blip>
              </a:buBlip>
            </a:pPr>
            <a:r>
              <a:rPr lang="es-MX" sz="2200" dirty="0">
                <a:latin typeface="72" panose="020B0503030000000003" pitchFamily="34" charset="0"/>
                <a:cs typeface="72" panose="020B0503030000000003" pitchFamily="34" charset="0"/>
              </a:rPr>
              <a:t>El código puede ser leído y escrito por programadores, pues las instrucciones se escriben utilizando mnemónicos (que sustituyen a los </a:t>
            </a:r>
            <a:r>
              <a:rPr lang="es-MX" sz="2200" dirty="0" err="1">
                <a:latin typeface="72" panose="020B0503030000000003" pitchFamily="34" charset="0"/>
                <a:cs typeface="72" panose="020B0503030000000003" pitchFamily="34" charset="0"/>
              </a:rPr>
              <a:t>opcodes</a:t>
            </a:r>
            <a:r>
              <a:rPr lang="es-MX" sz="2200" dirty="0">
                <a:latin typeface="72" panose="020B0503030000000003" pitchFamily="34" charset="0"/>
                <a:cs typeface="72" panose="020B0503030000000003" pitchFamily="34" charset="0"/>
              </a:rPr>
              <a:t>). Por ejemplo: LOAD, MUL, DIV, etc.</a:t>
            </a:r>
          </a:p>
        </p:txBody>
      </p:sp>
      <p:cxnSp>
        <p:nvCxnSpPr>
          <p:cNvPr id="75" name="Straight Connector 74">
            <a:extLst>
              <a:ext uri="{FF2B5EF4-FFF2-40B4-BE49-F238E27FC236}">
                <a16:creationId xmlns:a16="http://schemas.microsoft.com/office/drawing/2014/main" id="{6C668D28-9040-4307-B91B-4999F9D200E6}"/>
              </a:ext>
            </a:extLst>
          </p:cNvPr>
          <p:cNvCxnSpPr>
            <a:cxnSpLocks/>
          </p:cNvCxnSpPr>
          <p:nvPr/>
        </p:nvCxnSpPr>
        <p:spPr>
          <a:xfrm>
            <a:off x="632407" y="1752600"/>
            <a:ext cx="6365755" cy="0"/>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C16ADD4-6844-4162-A04A-BD264D5B31F7}"/>
              </a:ext>
            </a:extLst>
          </p:cNvPr>
          <p:cNvCxnSpPr>
            <a:cxnSpLocks/>
          </p:cNvCxnSpPr>
          <p:nvPr/>
        </p:nvCxnSpPr>
        <p:spPr>
          <a:xfrm>
            <a:off x="-21657" y="3995319"/>
            <a:ext cx="65406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24F26D6-CF1A-4600-837B-B979D509316B}"/>
              </a:ext>
            </a:extLst>
          </p:cNvPr>
          <p:cNvPicPr>
            <a:picLocks noChangeAspect="1"/>
          </p:cNvPicPr>
          <p:nvPr/>
        </p:nvPicPr>
        <p:blipFill>
          <a:blip r:embed="rId4"/>
          <a:stretch>
            <a:fillRect/>
          </a:stretch>
        </p:blipFill>
        <p:spPr>
          <a:xfrm>
            <a:off x="4174322" y="4342504"/>
            <a:ext cx="3726639" cy="2244334"/>
          </a:xfrm>
          <a:prstGeom prst="rect">
            <a:avLst/>
          </a:prstGeom>
        </p:spPr>
      </p:pic>
    </p:spTree>
    <p:extLst>
      <p:ext uri="{BB962C8B-B14F-4D97-AF65-F5344CB8AC3E}">
        <p14:creationId xmlns:p14="http://schemas.microsoft.com/office/powerpoint/2010/main" val="3886944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par>
                          <p:cTn id="22" fill="hold">
                            <p:stCondLst>
                              <p:cond delay="1500"/>
                            </p:stCondLst>
                            <p:childTnLst>
                              <p:par>
                                <p:cTn id="23" presetID="22" presetClass="entr" presetSubtype="1"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500"/>
                                        <p:tgtEl>
                                          <p:spTgt spid="12"/>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p:cTn id="29" dur="500" fill="hold"/>
                                        <p:tgtEl>
                                          <p:spTgt spid="14"/>
                                        </p:tgtEl>
                                        <p:attrNameLst>
                                          <p:attrName>ppt_w</p:attrName>
                                        </p:attrNameLst>
                                      </p:cBhvr>
                                      <p:tavLst>
                                        <p:tav tm="0">
                                          <p:val>
                                            <p:fltVal val="0"/>
                                          </p:val>
                                        </p:tav>
                                        <p:tav tm="100000">
                                          <p:val>
                                            <p:strVal val="#ppt_w"/>
                                          </p:val>
                                        </p:tav>
                                      </p:tavLst>
                                    </p:anim>
                                    <p:anim calcmode="lin" valueType="num">
                                      <p:cBhvr>
                                        <p:cTn id="30" dur="500" fill="hold"/>
                                        <p:tgtEl>
                                          <p:spTgt spid="14"/>
                                        </p:tgtEl>
                                        <p:attrNameLst>
                                          <p:attrName>ppt_h</p:attrName>
                                        </p:attrNameLst>
                                      </p:cBhvr>
                                      <p:tavLst>
                                        <p:tav tm="0">
                                          <p:val>
                                            <p:fltVal val="0"/>
                                          </p:val>
                                        </p:tav>
                                        <p:tav tm="100000">
                                          <p:val>
                                            <p:strVal val="#ppt_h"/>
                                          </p:val>
                                        </p:tav>
                                      </p:tavLst>
                                    </p:anim>
                                    <p:animEffect transition="in" filter="fade">
                                      <p:cBhvr>
                                        <p:cTn id="31" dur="500"/>
                                        <p:tgtEl>
                                          <p:spTgt spid="14"/>
                                        </p:tgtEl>
                                      </p:cBhvr>
                                    </p:animEffect>
                                  </p:childTnLst>
                                </p:cTn>
                              </p:par>
                            </p:childTnLst>
                          </p:cTn>
                        </p:par>
                        <p:par>
                          <p:cTn id="32" fill="hold">
                            <p:stCondLst>
                              <p:cond delay="2500"/>
                            </p:stCondLst>
                            <p:childTnLst>
                              <p:par>
                                <p:cTn id="33" presetID="53" presetClass="entr" presetSubtype="16"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p:cTn id="35" dur="500" fill="hold"/>
                                        <p:tgtEl>
                                          <p:spTgt spid="11"/>
                                        </p:tgtEl>
                                        <p:attrNameLst>
                                          <p:attrName>ppt_w</p:attrName>
                                        </p:attrNameLst>
                                      </p:cBhvr>
                                      <p:tavLst>
                                        <p:tav tm="0">
                                          <p:val>
                                            <p:fltVal val="0"/>
                                          </p:val>
                                        </p:tav>
                                        <p:tav tm="100000">
                                          <p:val>
                                            <p:strVal val="#ppt_w"/>
                                          </p:val>
                                        </p:tav>
                                      </p:tavLst>
                                    </p:anim>
                                    <p:anim calcmode="lin" valueType="num">
                                      <p:cBhvr>
                                        <p:cTn id="36" dur="500" fill="hold"/>
                                        <p:tgtEl>
                                          <p:spTgt spid="11"/>
                                        </p:tgtEl>
                                        <p:attrNameLst>
                                          <p:attrName>ppt_h</p:attrName>
                                        </p:attrNameLst>
                                      </p:cBhvr>
                                      <p:tavLst>
                                        <p:tav tm="0">
                                          <p:val>
                                            <p:fltVal val="0"/>
                                          </p:val>
                                        </p:tav>
                                        <p:tav tm="100000">
                                          <p:val>
                                            <p:strVal val="#ppt_h"/>
                                          </p:val>
                                        </p:tav>
                                      </p:tavLst>
                                    </p:anim>
                                    <p:animEffect transition="in" filter="fade">
                                      <p:cBhvr>
                                        <p:cTn id="37" dur="500"/>
                                        <p:tgtEl>
                                          <p:spTgt spid="11"/>
                                        </p:tgtEl>
                                      </p:cBhvr>
                                    </p:animEffect>
                                  </p:childTnLst>
                                </p:cTn>
                              </p:par>
                              <p:par>
                                <p:cTn id="38" presetID="47"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anim calcmode="lin" valueType="num">
                                      <p:cBhvr>
                                        <p:cTn id="41" dur="500" fill="hold"/>
                                        <p:tgtEl>
                                          <p:spTgt spid="16"/>
                                        </p:tgtEl>
                                        <p:attrNameLst>
                                          <p:attrName>ppt_x</p:attrName>
                                        </p:attrNameLst>
                                      </p:cBhvr>
                                      <p:tavLst>
                                        <p:tav tm="0">
                                          <p:val>
                                            <p:strVal val="#ppt_x"/>
                                          </p:val>
                                        </p:tav>
                                        <p:tav tm="100000">
                                          <p:val>
                                            <p:strVal val="#ppt_x"/>
                                          </p:val>
                                        </p:tav>
                                      </p:tavLst>
                                    </p:anim>
                                    <p:anim calcmode="lin" valueType="num">
                                      <p:cBhvr>
                                        <p:cTn id="42" dur="500" fill="hold"/>
                                        <p:tgtEl>
                                          <p:spTgt spid="16"/>
                                        </p:tgtEl>
                                        <p:attrNameLst>
                                          <p:attrName>ppt_y</p:attrName>
                                        </p:attrNameLst>
                                      </p:cBhvr>
                                      <p:tavLst>
                                        <p:tav tm="0">
                                          <p:val>
                                            <p:strVal val="#ppt_y-.1"/>
                                          </p:val>
                                        </p:tav>
                                        <p:tav tm="100000">
                                          <p:val>
                                            <p:strVal val="#ppt_y"/>
                                          </p:val>
                                        </p:tav>
                                      </p:tavLst>
                                    </p:anim>
                                  </p:childTnLst>
                                </p:cTn>
                              </p:par>
                            </p:childTnLst>
                          </p:cTn>
                        </p:par>
                        <p:par>
                          <p:cTn id="43" fill="hold">
                            <p:stCondLst>
                              <p:cond delay="3000"/>
                            </p:stCondLst>
                            <p:childTnLst>
                              <p:par>
                                <p:cTn id="44" presetID="22" presetClass="entr" presetSubtype="8" fill="hold" nodeType="afterEffect">
                                  <p:stCondLst>
                                    <p:cond delay="0"/>
                                  </p:stCondLst>
                                  <p:childTnLst>
                                    <p:set>
                                      <p:cBhvr>
                                        <p:cTn id="45" dur="1" fill="hold">
                                          <p:stCondLst>
                                            <p:cond delay="0"/>
                                          </p:stCondLst>
                                        </p:cTn>
                                        <p:tgtEl>
                                          <p:spTgt spid="75"/>
                                        </p:tgtEl>
                                        <p:attrNameLst>
                                          <p:attrName>style.visibility</p:attrName>
                                        </p:attrNameLst>
                                      </p:cBhvr>
                                      <p:to>
                                        <p:strVal val="visible"/>
                                      </p:to>
                                    </p:set>
                                    <p:animEffect transition="in" filter="wipe(left)">
                                      <p:cBhvr>
                                        <p:cTn id="46" dur="500"/>
                                        <p:tgtEl>
                                          <p:spTgt spid="7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wipe(down)">
                                      <p:cBhvr>
                                        <p:cTn id="51" dur="500"/>
                                        <p:tgtEl>
                                          <p:spTgt spid="5"/>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9" grpId="0" animBg="1"/>
      <p:bldP spid="10" grpId="0" animBg="1"/>
      <p:bldP spid="14"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 10">
            <a:extLst>
              <a:ext uri="{FF2B5EF4-FFF2-40B4-BE49-F238E27FC236}">
                <a16:creationId xmlns:a16="http://schemas.microsoft.com/office/drawing/2014/main" id="{AF54DAFC-72BF-4C18-B451-30110FC8EBCC}"/>
              </a:ext>
            </a:extLst>
          </p:cNvPr>
          <p:cNvSpPr/>
          <p:nvPr/>
        </p:nvSpPr>
        <p:spPr>
          <a:xfrm>
            <a:off x="9795341"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72" panose="020B0503030000000003" pitchFamily="34" charset="0"/>
              <a:cs typeface="72" panose="020B0503030000000003" pitchFamily="34" charset="0"/>
            </a:endParaRPr>
          </a:p>
        </p:txBody>
      </p:sp>
      <p:cxnSp>
        <p:nvCxnSpPr>
          <p:cNvPr id="7" name="Straight Connector 6">
            <a:extLst>
              <a:ext uri="{FF2B5EF4-FFF2-40B4-BE49-F238E27FC236}">
                <a16:creationId xmlns:a16="http://schemas.microsoft.com/office/drawing/2014/main" id="{6AB54977-33F8-4105-824C-3D0C493D5B00}"/>
              </a:ext>
            </a:extLst>
          </p:cNvPr>
          <p:cNvCxnSpPr>
            <a:cxnSpLocks/>
          </p:cNvCxnSpPr>
          <p:nvPr/>
        </p:nvCxnSpPr>
        <p:spPr>
          <a:xfrm>
            <a:off x="9133143" y="3995319"/>
            <a:ext cx="3058857"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BADB8234-7655-4312-99D5-ACC91B4B894B}"/>
              </a:ext>
            </a:extLst>
          </p:cNvPr>
          <p:cNvSpPr/>
          <p:nvPr/>
        </p:nvSpPr>
        <p:spPr>
          <a:xfrm>
            <a:off x="10159672" y="3900069"/>
            <a:ext cx="190500" cy="190500"/>
          </a:xfrm>
          <a:prstGeom prst="ellipse">
            <a:avLst/>
          </a:prstGeom>
          <a:solidFill>
            <a:srgbClr val="E71E61"/>
          </a:solidFill>
          <a:ln>
            <a:solidFill>
              <a:srgbClr val="E71E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72" panose="020B0503030000000003" pitchFamily="34" charset="0"/>
              <a:cs typeface="72" panose="020B0503030000000003" pitchFamily="34" charset="0"/>
            </a:endParaRPr>
          </a:p>
        </p:txBody>
      </p:sp>
      <p:sp>
        <p:nvSpPr>
          <p:cNvPr id="9" name="Circle: Hollow 8">
            <a:extLst>
              <a:ext uri="{FF2B5EF4-FFF2-40B4-BE49-F238E27FC236}">
                <a16:creationId xmlns:a16="http://schemas.microsoft.com/office/drawing/2014/main" id="{868629C6-9D56-44C4-A90C-D16F2E7AA94B}"/>
              </a:ext>
            </a:extLst>
          </p:cNvPr>
          <p:cNvSpPr/>
          <p:nvPr/>
        </p:nvSpPr>
        <p:spPr>
          <a:xfrm>
            <a:off x="10040609" y="3781006"/>
            <a:ext cx="428626" cy="428626"/>
          </a:xfrm>
          <a:prstGeom prst="donut">
            <a:avLst>
              <a:gd name="adj" fmla="val 5281"/>
            </a:avLst>
          </a:prstGeom>
          <a:solidFill>
            <a:srgbClr val="E71E61"/>
          </a:solidFill>
          <a:ln>
            <a:solidFill>
              <a:srgbClr val="EF3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72" panose="020B0503030000000003" pitchFamily="34" charset="0"/>
              <a:cs typeface="72" panose="020B0503030000000003" pitchFamily="34" charset="0"/>
            </a:endParaRPr>
          </a:p>
        </p:txBody>
      </p:sp>
      <p:sp>
        <p:nvSpPr>
          <p:cNvPr id="10" name="Circle: Hollow 9">
            <a:extLst>
              <a:ext uri="{FF2B5EF4-FFF2-40B4-BE49-F238E27FC236}">
                <a16:creationId xmlns:a16="http://schemas.microsoft.com/office/drawing/2014/main" id="{1E0E5245-3E9D-45CB-A2A2-78E37536928E}"/>
              </a:ext>
            </a:extLst>
          </p:cNvPr>
          <p:cNvSpPr/>
          <p:nvPr/>
        </p:nvSpPr>
        <p:spPr>
          <a:xfrm>
            <a:off x="9907737"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72" panose="020B0503030000000003" pitchFamily="34" charset="0"/>
              <a:cs typeface="72" panose="020B0503030000000003" pitchFamily="34" charset="0"/>
            </a:endParaRPr>
          </a:p>
        </p:txBody>
      </p:sp>
      <p:cxnSp>
        <p:nvCxnSpPr>
          <p:cNvPr id="12" name="Straight Connector 11">
            <a:extLst>
              <a:ext uri="{FF2B5EF4-FFF2-40B4-BE49-F238E27FC236}">
                <a16:creationId xmlns:a16="http://schemas.microsoft.com/office/drawing/2014/main" id="{1B8353AA-1A28-4FAD-AF44-130B899BAAE4}"/>
              </a:ext>
            </a:extLst>
          </p:cNvPr>
          <p:cNvCxnSpPr>
            <a:cxnSpLocks/>
          </p:cNvCxnSpPr>
          <p:nvPr/>
        </p:nvCxnSpPr>
        <p:spPr>
          <a:xfrm flipV="1">
            <a:off x="10254923" y="4342506"/>
            <a:ext cx="0" cy="363270"/>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36B49B4F-63E8-4430-9059-553CBCA3AB43}"/>
              </a:ext>
            </a:extLst>
          </p:cNvPr>
          <p:cNvSpPr/>
          <p:nvPr/>
        </p:nvSpPr>
        <p:spPr>
          <a:xfrm>
            <a:off x="10192802" y="4676360"/>
            <a:ext cx="124240" cy="124240"/>
          </a:xfrm>
          <a:prstGeom prst="ellipse">
            <a:avLst/>
          </a:prstGeom>
          <a:solidFill>
            <a:srgbClr val="E71E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72" panose="020B0503030000000003" pitchFamily="34" charset="0"/>
              <a:cs typeface="72" panose="020B0503030000000003" pitchFamily="34" charset="0"/>
            </a:endParaRPr>
          </a:p>
        </p:txBody>
      </p:sp>
      <p:sp>
        <p:nvSpPr>
          <p:cNvPr id="16" name="TextBox 15">
            <a:extLst>
              <a:ext uri="{FF2B5EF4-FFF2-40B4-BE49-F238E27FC236}">
                <a16:creationId xmlns:a16="http://schemas.microsoft.com/office/drawing/2014/main" id="{E959B938-7387-4E6C-B81C-CA1B61488588}"/>
              </a:ext>
            </a:extLst>
          </p:cNvPr>
          <p:cNvSpPr txBox="1"/>
          <p:nvPr/>
        </p:nvSpPr>
        <p:spPr>
          <a:xfrm>
            <a:off x="9296400" y="2961830"/>
            <a:ext cx="1915095" cy="646331"/>
          </a:xfrm>
          <a:prstGeom prst="rect">
            <a:avLst/>
          </a:prstGeom>
          <a:noFill/>
          <a:ln>
            <a:noFill/>
          </a:ln>
        </p:spPr>
        <p:txBody>
          <a:bodyPr wrap="square" rtlCol="0">
            <a:spAutoFit/>
          </a:bodyPr>
          <a:lstStyle/>
          <a:p>
            <a:pPr algn="ctr"/>
            <a:r>
              <a:rPr lang="en-US" sz="3600" b="1" dirty="0">
                <a:solidFill>
                  <a:srgbClr val="EF3078"/>
                </a:solidFill>
                <a:latin typeface="72" panose="020B0503030000000003" pitchFamily="34" charset="0"/>
                <a:cs typeface="72" panose="020B0503030000000003" pitchFamily="34" charset="0"/>
              </a:rPr>
              <a:t>3</a:t>
            </a:r>
            <a:r>
              <a:rPr lang="en-US" sz="3600" b="1" baseline="30000" dirty="0">
                <a:solidFill>
                  <a:srgbClr val="EF3078"/>
                </a:solidFill>
                <a:latin typeface="72" panose="020B0503030000000003" pitchFamily="34" charset="0"/>
                <a:cs typeface="72" panose="020B0503030000000003" pitchFamily="34" charset="0"/>
              </a:rPr>
              <a:t>th</a:t>
            </a:r>
            <a:r>
              <a:rPr lang="en-US" sz="3600" b="1" dirty="0">
                <a:solidFill>
                  <a:srgbClr val="EF3078"/>
                </a:solidFill>
                <a:latin typeface="72" panose="020B0503030000000003" pitchFamily="34" charset="0"/>
                <a:cs typeface="72" panose="020B0503030000000003" pitchFamily="34" charset="0"/>
              </a:rPr>
              <a:t> gen</a:t>
            </a:r>
          </a:p>
        </p:txBody>
      </p:sp>
      <p:sp>
        <p:nvSpPr>
          <p:cNvPr id="70" name="TextBox 69">
            <a:extLst>
              <a:ext uri="{FF2B5EF4-FFF2-40B4-BE49-F238E27FC236}">
                <a16:creationId xmlns:a16="http://schemas.microsoft.com/office/drawing/2014/main" id="{AC17817C-AF36-4468-94FC-44DCFF825290}"/>
              </a:ext>
            </a:extLst>
          </p:cNvPr>
          <p:cNvSpPr txBox="1"/>
          <p:nvPr/>
        </p:nvSpPr>
        <p:spPr>
          <a:xfrm>
            <a:off x="651657" y="131812"/>
            <a:ext cx="10930742" cy="707886"/>
          </a:xfrm>
          <a:prstGeom prst="rect">
            <a:avLst/>
          </a:prstGeom>
          <a:noFill/>
        </p:spPr>
        <p:txBody>
          <a:bodyPr wrap="square" rtlCol="0">
            <a:spAutoFit/>
          </a:bodyPr>
          <a:lstStyle/>
          <a:p>
            <a:pPr algn="ctr"/>
            <a:r>
              <a:rPr lang="en-US" sz="4000" dirty="0">
                <a:solidFill>
                  <a:srgbClr val="14151A"/>
                </a:solidFill>
                <a:latin typeface="72" panose="020B0503030000000003" pitchFamily="34" charset="0"/>
                <a:cs typeface="72" panose="020B0503030000000003" pitchFamily="34" charset="0"/>
              </a:rPr>
              <a:t>3GL (Third Generation Language)</a:t>
            </a:r>
          </a:p>
        </p:txBody>
      </p:sp>
      <p:sp>
        <p:nvSpPr>
          <p:cNvPr id="3" name="TextBox 2">
            <a:extLst>
              <a:ext uri="{FF2B5EF4-FFF2-40B4-BE49-F238E27FC236}">
                <a16:creationId xmlns:a16="http://schemas.microsoft.com/office/drawing/2014/main" id="{C851906F-8E8D-495D-9ED6-04A388AF0CBE}"/>
              </a:ext>
            </a:extLst>
          </p:cNvPr>
          <p:cNvSpPr txBox="1"/>
          <p:nvPr/>
        </p:nvSpPr>
        <p:spPr>
          <a:xfrm>
            <a:off x="651656" y="1242062"/>
            <a:ext cx="8511872" cy="2800767"/>
          </a:xfrm>
          <a:prstGeom prst="rect">
            <a:avLst/>
          </a:prstGeom>
          <a:noFill/>
          <a:ln w="28575">
            <a:noFill/>
          </a:ln>
        </p:spPr>
        <p:txBody>
          <a:bodyPr wrap="square" rtlCol="0">
            <a:spAutoFit/>
          </a:bodyPr>
          <a:lstStyle/>
          <a:p>
            <a:pPr marL="285750" indent="-285750">
              <a:buBlip>
                <a:blip r:embed="rId2">
                  <a:extLst>
                    <a:ext uri="{96DAC541-7B7A-43D3-8B79-37D633B846F1}">
                      <asvg:svgBlip xmlns:asvg="http://schemas.microsoft.com/office/drawing/2016/SVG/main" r:embed="rId3"/>
                    </a:ext>
                  </a:extLst>
                </a:blip>
              </a:buBlip>
            </a:pPr>
            <a:r>
              <a:rPr lang="es-MX" sz="2200" dirty="0">
                <a:latin typeface="72" panose="020B0503030000000003" pitchFamily="34" charset="0"/>
                <a:cs typeface="72" panose="020B0503030000000003" pitchFamily="34" charset="0"/>
              </a:rPr>
              <a:t>Lenguaje de programación de alto nivel (</a:t>
            </a:r>
            <a:r>
              <a:rPr lang="es-MX" sz="2200" dirty="0" err="1">
                <a:latin typeface="72" panose="020B0503030000000003" pitchFamily="34" charset="0"/>
                <a:cs typeface="72" panose="020B0503030000000003" pitchFamily="34" charset="0"/>
              </a:rPr>
              <a:t>high-level</a:t>
            </a:r>
            <a:r>
              <a:rPr lang="es-MX" sz="2200" dirty="0">
                <a:latin typeface="72" panose="020B0503030000000003" pitchFamily="34" charset="0"/>
                <a:cs typeface="72" panose="020B0503030000000003" pitchFamily="34" charset="0"/>
              </a:rPr>
              <a:t> </a:t>
            </a:r>
            <a:r>
              <a:rPr lang="es-MX" sz="2200" dirty="0" err="1">
                <a:latin typeface="72" panose="020B0503030000000003" pitchFamily="34" charset="0"/>
                <a:cs typeface="72" panose="020B0503030000000003" pitchFamily="34" charset="0"/>
              </a:rPr>
              <a:t>programming</a:t>
            </a:r>
            <a:r>
              <a:rPr lang="es-MX" sz="2200" dirty="0">
                <a:latin typeface="72" panose="020B0503030000000003" pitchFamily="34" charset="0"/>
                <a:cs typeface="72" panose="020B0503030000000003" pitchFamily="34" charset="0"/>
              </a:rPr>
              <a:t> </a:t>
            </a:r>
            <a:r>
              <a:rPr lang="es-MX" sz="2200" dirty="0" err="1">
                <a:latin typeface="72" panose="020B0503030000000003" pitchFamily="34" charset="0"/>
                <a:cs typeface="72" panose="020B0503030000000003" pitchFamily="34" charset="0"/>
              </a:rPr>
              <a:t>language</a:t>
            </a:r>
            <a:r>
              <a:rPr lang="es-MX" sz="2200" dirty="0">
                <a:latin typeface="72" panose="020B0503030000000003" pitchFamily="34" charset="0"/>
                <a:cs typeface="72" panose="020B0503030000000003" pitchFamily="34" charset="0"/>
              </a:rPr>
              <a:t>)</a:t>
            </a:r>
          </a:p>
          <a:p>
            <a:pPr marL="285750" indent="-285750">
              <a:buBlip>
                <a:blip r:embed="rId2">
                  <a:extLst>
                    <a:ext uri="{96DAC541-7B7A-43D3-8B79-37D633B846F1}">
                      <asvg:svgBlip xmlns:asvg="http://schemas.microsoft.com/office/drawing/2016/SVG/main" r:embed="rId3"/>
                    </a:ext>
                  </a:extLst>
                </a:blip>
              </a:buBlip>
            </a:pPr>
            <a:r>
              <a:rPr lang="es-MX" sz="2200" dirty="0">
                <a:latin typeface="72" panose="020B0503030000000003" pitchFamily="34" charset="0"/>
                <a:cs typeface="72" panose="020B0503030000000003" pitchFamily="34" charset="0"/>
              </a:rPr>
              <a:t>Alto nivel de abstracción, con frases en inglés que sirven para representar instrucciones.</a:t>
            </a:r>
          </a:p>
          <a:p>
            <a:pPr marL="285750" indent="-285750">
              <a:buBlip>
                <a:blip r:embed="rId2">
                  <a:extLst>
                    <a:ext uri="{96DAC541-7B7A-43D3-8B79-37D633B846F1}">
                      <asvg:svgBlip xmlns:asvg="http://schemas.microsoft.com/office/drawing/2016/SVG/main" r:embed="rId3"/>
                    </a:ext>
                  </a:extLst>
                </a:blip>
              </a:buBlip>
            </a:pPr>
            <a:r>
              <a:rPr lang="es-MX" sz="2200" dirty="0">
                <a:latin typeface="72" panose="020B0503030000000003" pitchFamily="34" charset="0"/>
                <a:cs typeface="72" panose="020B0503030000000003" pitchFamily="34" charset="0"/>
              </a:rPr>
              <a:t>Alta portabilidad (el mismo código se puede ejecutar en múltiples dispositivos).</a:t>
            </a:r>
          </a:p>
          <a:p>
            <a:pPr marL="285750" indent="-285750">
              <a:buBlip>
                <a:blip r:embed="rId2">
                  <a:extLst>
                    <a:ext uri="{96DAC541-7B7A-43D3-8B79-37D633B846F1}">
                      <asvg:svgBlip xmlns:asvg="http://schemas.microsoft.com/office/drawing/2016/SVG/main" r:embed="rId3"/>
                    </a:ext>
                  </a:extLst>
                </a:blip>
              </a:buBlip>
            </a:pPr>
            <a:r>
              <a:rPr lang="es-MX" sz="2200" dirty="0">
                <a:latin typeface="72" panose="020B0503030000000003" pitchFamily="34" charset="0"/>
                <a:cs typeface="72" panose="020B0503030000000003" pitchFamily="34" charset="0"/>
              </a:rPr>
              <a:t>Java, C++, C#, Python</a:t>
            </a:r>
          </a:p>
          <a:p>
            <a:pPr marL="285750" indent="-285750">
              <a:buBlip>
                <a:blip r:embed="rId2">
                  <a:extLst>
                    <a:ext uri="{96DAC541-7B7A-43D3-8B79-37D633B846F1}">
                      <asvg:svgBlip xmlns:asvg="http://schemas.microsoft.com/office/drawing/2016/SVG/main" r:embed="rId3"/>
                    </a:ext>
                  </a:extLst>
                </a:blip>
              </a:buBlip>
            </a:pPr>
            <a:endParaRPr lang="es-MX" sz="2200" dirty="0">
              <a:latin typeface="72" panose="020B0503030000000003" pitchFamily="34" charset="0"/>
              <a:cs typeface="72" panose="020B0503030000000003" pitchFamily="34" charset="0"/>
            </a:endParaRPr>
          </a:p>
        </p:txBody>
      </p:sp>
      <p:cxnSp>
        <p:nvCxnSpPr>
          <p:cNvPr id="75" name="Straight Connector 74">
            <a:extLst>
              <a:ext uri="{FF2B5EF4-FFF2-40B4-BE49-F238E27FC236}">
                <a16:creationId xmlns:a16="http://schemas.microsoft.com/office/drawing/2014/main" id="{6C668D28-9040-4307-B91B-4999F9D200E6}"/>
              </a:ext>
            </a:extLst>
          </p:cNvPr>
          <p:cNvCxnSpPr>
            <a:cxnSpLocks/>
          </p:cNvCxnSpPr>
          <p:nvPr/>
        </p:nvCxnSpPr>
        <p:spPr>
          <a:xfrm>
            <a:off x="632407" y="1143000"/>
            <a:ext cx="8534399" cy="0"/>
          </a:xfrm>
          <a:prstGeom prst="line">
            <a:avLst/>
          </a:prstGeom>
          <a:ln w="19050">
            <a:solidFill>
              <a:srgbClr val="E71E6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05790C9-965F-4BD1-805C-A2E53759872D}"/>
              </a:ext>
            </a:extLst>
          </p:cNvPr>
          <p:cNvCxnSpPr>
            <a:cxnSpLocks/>
          </p:cNvCxnSpPr>
          <p:nvPr/>
        </p:nvCxnSpPr>
        <p:spPr>
          <a:xfrm>
            <a:off x="-21657" y="3995319"/>
            <a:ext cx="65406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7" name="Picture 16" descr="A screenshot of a cell phone&#10;&#10;Description automatically generated">
            <a:extLst>
              <a:ext uri="{FF2B5EF4-FFF2-40B4-BE49-F238E27FC236}">
                <a16:creationId xmlns:a16="http://schemas.microsoft.com/office/drawing/2014/main" id="{E1BDE270-6E04-49D5-9515-6880FABCF7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3412" y="3997477"/>
            <a:ext cx="3509904" cy="2621013"/>
          </a:xfrm>
          <a:prstGeom prst="rect">
            <a:avLst/>
          </a:prstGeom>
        </p:spPr>
      </p:pic>
    </p:spTree>
    <p:extLst>
      <p:ext uri="{BB962C8B-B14F-4D97-AF65-F5344CB8AC3E}">
        <p14:creationId xmlns:p14="http://schemas.microsoft.com/office/powerpoint/2010/main" val="11955990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par>
                          <p:cTn id="22" fill="hold">
                            <p:stCondLst>
                              <p:cond delay="1500"/>
                            </p:stCondLst>
                            <p:childTnLst>
                              <p:par>
                                <p:cTn id="23" presetID="22" presetClass="entr" presetSubtype="1"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500"/>
                                        <p:tgtEl>
                                          <p:spTgt spid="12"/>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p:cTn id="29" dur="500" fill="hold"/>
                                        <p:tgtEl>
                                          <p:spTgt spid="14"/>
                                        </p:tgtEl>
                                        <p:attrNameLst>
                                          <p:attrName>ppt_w</p:attrName>
                                        </p:attrNameLst>
                                      </p:cBhvr>
                                      <p:tavLst>
                                        <p:tav tm="0">
                                          <p:val>
                                            <p:fltVal val="0"/>
                                          </p:val>
                                        </p:tav>
                                        <p:tav tm="100000">
                                          <p:val>
                                            <p:strVal val="#ppt_w"/>
                                          </p:val>
                                        </p:tav>
                                      </p:tavLst>
                                    </p:anim>
                                    <p:anim calcmode="lin" valueType="num">
                                      <p:cBhvr>
                                        <p:cTn id="30" dur="500" fill="hold"/>
                                        <p:tgtEl>
                                          <p:spTgt spid="14"/>
                                        </p:tgtEl>
                                        <p:attrNameLst>
                                          <p:attrName>ppt_h</p:attrName>
                                        </p:attrNameLst>
                                      </p:cBhvr>
                                      <p:tavLst>
                                        <p:tav tm="0">
                                          <p:val>
                                            <p:fltVal val="0"/>
                                          </p:val>
                                        </p:tav>
                                        <p:tav tm="100000">
                                          <p:val>
                                            <p:strVal val="#ppt_h"/>
                                          </p:val>
                                        </p:tav>
                                      </p:tavLst>
                                    </p:anim>
                                    <p:animEffect transition="in" filter="fade">
                                      <p:cBhvr>
                                        <p:cTn id="31" dur="500"/>
                                        <p:tgtEl>
                                          <p:spTgt spid="14"/>
                                        </p:tgtEl>
                                      </p:cBhvr>
                                    </p:animEffect>
                                  </p:childTnLst>
                                </p:cTn>
                              </p:par>
                            </p:childTnLst>
                          </p:cTn>
                        </p:par>
                        <p:par>
                          <p:cTn id="32" fill="hold">
                            <p:stCondLst>
                              <p:cond delay="2500"/>
                            </p:stCondLst>
                            <p:childTnLst>
                              <p:par>
                                <p:cTn id="33" presetID="53" presetClass="entr" presetSubtype="16"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p:cTn id="35" dur="500" fill="hold"/>
                                        <p:tgtEl>
                                          <p:spTgt spid="11"/>
                                        </p:tgtEl>
                                        <p:attrNameLst>
                                          <p:attrName>ppt_w</p:attrName>
                                        </p:attrNameLst>
                                      </p:cBhvr>
                                      <p:tavLst>
                                        <p:tav tm="0">
                                          <p:val>
                                            <p:fltVal val="0"/>
                                          </p:val>
                                        </p:tav>
                                        <p:tav tm="100000">
                                          <p:val>
                                            <p:strVal val="#ppt_w"/>
                                          </p:val>
                                        </p:tav>
                                      </p:tavLst>
                                    </p:anim>
                                    <p:anim calcmode="lin" valueType="num">
                                      <p:cBhvr>
                                        <p:cTn id="36" dur="500" fill="hold"/>
                                        <p:tgtEl>
                                          <p:spTgt spid="11"/>
                                        </p:tgtEl>
                                        <p:attrNameLst>
                                          <p:attrName>ppt_h</p:attrName>
                                        </p:attrNameLst>
                                      </p:cBhvr>
                                      <p:tavLst>
                                        <p:tav tm="0">
                                          <p:val>
                                            <p:fltVal val="0"/>
                                          </p:val>
                                        </p:tav>
                                        <p:tav tm="100000">
                                          <p:val>
                                            <p:strVal val="#ppt_h"/>
                                          </p:val>
                                        </p:tav>
                                      </p:tavLst>
                                    </p:anim>
                                    <p:animEffect transition="in" filter="fade">
                                      <p:cBhvr>
                                        <p:cTn id="37" dur="500"/>
                                        <p:tgtEl>
                                          <p:spTgt spid="11"/>
                                        </p:tgtEl>
                                      </p:cBhvr>
                                    </p:animEffect>
                                  </p:childTnLst>
                                </p:cTn>
                              </p:par>
                              <p:par>
                                <p:cTn id="38" presetID="47"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anim calcmode="lin" valueType="num">
                                      <p:cBhvr>
                                        <p:cTn id="41" dur="500" fill="hold"/>
                                        <p:tgtEl>
                                          <p:spTgt spid="16"/>
                                        </p:tgtEl>
                                        <p:attrNameLst>
                                          <p:attrName>ppt_x</p:attrName>
                                        </p:attrNameLst>
                                      </p:cBhvr>
                                      <p:tavLst>
                                        <p:tav tm="0">
                                          <p:val>
                                            <p:strVal val="#ppt_x"/>
                                          </p:val>
                                        </p:tav>
                                        <p:tav tm="100000">
                                          <p:val>
                                            <p:strVal val="#ppt_x"/>
                                          </p:val>
                                        </p:tav>
                                      </p:tavLst>
                                    </p:anim>
                                    <p:anim calcmode="lin" valueType="num">
                                      <p:cBhvr>
                                        <p:cTn id="42" dur="500" fill="hold"/>
                                        <p:tgtEl>
                                          <p:spTgt spid="16"/>
                                        </p:tgtEl>
                                        <p:attrNameLst>
                                          <p:attrName>ppt_y</p:attrName>
                                        </p:attrNameLst>
                                      </p:cBhvr>
                                      <p:tavLst>
                                        <p:tav tm="0">
                                          <p:val>
                                            <p:strVal val="#ppt_y-.1"/>
                                          </p:val>
                                        </p:tav>
                                        <p:tav tm="100000">
                                          <p:val>
                                            <p:strVal val="#ppt_y"/>
                                          </p:val>
                                        </p:tav>
                                      </p:tavLst>
                                    </p:anim>
                                  </p:childTnLst>
                                </p:cTn>
                              </p:par>
                            </p:childTnLst>
                          </p:cTn>
                        </p:par>
                        <p:par>
                          <p:cTn id="43" fill="hold">
                            <p:stCondLst>
                              <p:cond delay="3000"/>
                            </p:stCondLst>
                            <p:childTnLst>
                              <p:par>
                                <p:cTn id="44" presetID="22" presetClass="entr" presetSubtype="8" fill="hold" nodeType="afterEffect">
                                  <p:stCondLst>
                                    <p:cond delay="0"/>
                                  </p:stCondLst>
                                  <p:childTnLst>
                                    <p:set>
                                      <p:cBhvr>
                                        <p:cTn id="45" dur="1" fill="hold">
                                          <p:stCondLst>
                                            <p:cond delay="0"/>
                                          </p:stCondLst>
                                        </p:cTn>
                                        <p:tgtEl>
                                          <p:spTgt spid="75"/>
                                        </p:tgtEl>
                                        <p:attrNameLst>
                                          <p:attrName>style.visibility</p:attrName>
                                        </p:attrNameLst>
                                      </p:cBhvr>
                                      <p:to>
                                        <p:strVal val="visible"/>
                                      </p:to>
                                    </p:set>
                                    <p:animEffect transition="in" filter="wipe(left)">
                                      <p:cBhvr>
                                        <p:cTn id="46" dur="500"/>
                                        <p:tgtEl>
                                          <p:spTgt spid="7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wipe(down)">
                                      <p:cBhvr>
                                        <p:cTn id="5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9" grpId="0" animBg="1"/>
      <p:bldP spid="10" grpId="0" animBg="1"/>
      <p:bldP spid="14" grpId="0" animBg="1"/>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 10">
            <a:extLst>
              <a:ext uri="{FF2B5EF4-FFF2-40B4-BE49-F238E27FC236}">
                <a16:creationId xmlns:a16="http://schemas.microsoft.com/office/drawing/2014/main" id="{AF54DAFC-72BF-4C18-B451-30110FC8EBCC}"/>
              </a:ext>
            </a:extLst>
          </p:cNvPr>
          <p:cNvSpPr/>
          <p:nvPr/>
        </p:nvSpPr>
        <p:spPr>
          <a:xfrm>
            <a:off x="9795341"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72" panose="020B0503030000000003" pitchFamily="34" charset="0"/>
              <a:cs typeface="72" panose="020B0503030000000003" pitchFamily="34" charset="0"/>
            </a:endParaRPr>
          </a:p>
        </p:txBody>
      </p:sp>
      <p:cxnSp>
        <p:nvCxnSpPr>
          <p:cNvPr id="7" name="Straight Connector 6">
            <a:extLst>
              <a:ext uri="{FF2B5EF4-FFF2-40B4-BE49-F238E27FC236}">
                <a16:creationId xmlns:a16="http://schemas.microsoft.com/office/drawing/2014/main" id="{6AB54977-33F8-4105-824C-3D0C493D5B00}"/>
              </a:ext>
            </a:extLst>
          </p:cNvPr>
          <p:cNvCxnSpPr>
            <a:cxnSpLocks/>
          </p:cNvCxnSpPr>
          <p:nvPr/>
        </p:nvCxnSpPr>
        <p:spPr>
          <a:xfrm>
            <a:off x="8839200" y="3995319"/>
            <a:ext cx="33528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BADB8234-7655-4312-99D5-ACC91B4B894B}"/>
              </a:ext>
            </a:extLst>
          </p:cNvPr>
          <p:cNvSpPr/>
          <p:nvPr/>
        </p:nvSpPr>
        <p:spPr>
          <a:xfrm>
            <a:off x="10159672" y="3900069"/>
            <a:ext cx="190500" cy="190500"/>
          </a:xfrm>
          <a:prstGeom prst="ellipse">
            <a:avLst/>
          </a:prstGeom>
          <a:solidFill>
            <a:srgbClr val="1C7CBB"/>
          </a:solidFill>
          <a:ln>
            <a:solidFill>
              <a:srgbClr val="1C7C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72" panose="020B0503030000000003" pitchFamily="34" charset="0"/>
              <a:cs typeface="72" panose="020B0503030000000003" pitchFamily="34" charset="0"/>
            </a:endParaRPr>
          </a:p>
        </p:txBody>
      </p:sp>
      <p:sp>
        <p:nvSpPr>
          <p:cNvPr id="9" name="Circle: Hollow 8">
            <a:extLst>
              <a:ext uri="{FF2B5EF4-FFF2-40B4-BE49-F238E27FC236}">
                <a16:creationId xmlns:a16="http://schemas.microsoft.com/office/drawing/2014/main" id="{868629C6-9D56-44C4-A90C-D16F2E7AA94B}"/>
              </a:ext>
            </a:extLst>
          </p:cNvPr>
          <p:cNvSpPr/>
          <p:nvPr/>
        </p:nvSpPr>
        <p:spPr>
          <a:xfrm>
            <a:off x="10040609" y="3781006"/>
            <a:ext cx="428626" cy="428626"/>
          </a:xfrm>
          <a:prstGeom prst="donut">
            <a:avLst>
              <a:gd name="adj" fmla="val 5281"/>
            </a:avLst>
          </a:prstGeom>
          <a:solidFill>
            <a:srgbClr val="1C7CBB"/>
          </a:solidFill>
          <a:ln>
            <a:solidFill>
              <a:srgbClr val="1C7C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72" panose="020B0503030000000003" pitchFamily="34" charset="0"/>
              <a:cs typeface="72" panose="020B0503030000000003" pitchFamily="34" charset="0"/>
            </a:endParaRPr>
          </a:p>
        </p:txBody>
      </p:sp>
      <p:sp>
        <p:nvSpPr>
          <p:cNvPr id="10" name="Circle: Hollow 9">
            <a:extLst>
              <a:ext uri="{FF2B5EF4-FFF2-40B4-BE49-F238E27FC236}">
                <a16:creationId xmlns:a16="http://schemas.microsoft.com/office/drawing/2014/main" id="{1E0E5245-3E9D-45CB-A2A2-78E37536928E}"/>
              </a:ext>
            </a:extLst>
          </p:cNvPr>
          <p:cNvSpPr/>
          <p:nvPr/>
        </p:nvSpPr>
        <p:spPr>
          <a:xfrm>
            <a:off x="9907737"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72" panose="020B0503030000000003" pitchFamily="34" charset="0"/>
              <a:cs typeface="72" panose="020B0503030000000003" pitchFamily="34" charset="0"/>
            </a:endParaRPr>
          </a:p>
        </p:txBody>
      </p:sp>
      <p:cxnSp>
        <p:nvCxnSpPr>
          <p:cNvPr id="12" name="Straight Connector 11">
            <a:extLst>
              <a:ext uri="{FF2B5EF4-FFF2-40B4-BE49-F238E27FC236}">
                <a16:creationId xmlns:a16="http://schemas.microsoft.com/office/drawing/2014/main" id="{1B8353AA-1A28-4FAD-AF44-130B899BAAE4}"/>
              </a:ext>
            </a:extLst>
          </p:cNvPr>
          <p:cNvCxnSpPr>
            <a:cxnSpLocks/>
          </p:cNvCxnSpPr>
          <p:nvPr/>
        </p:nvCxnSpPr>
        <p:spPr>
          <a:xfrm flipV="1">
            <a:off x="10254923" y="4342506"/>
            <a:ext cx="0" cy="363270"/>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36B49B4F-63E8-4430-9059-553CBCA3AB43}"/>
              </a:ext>
            </a:extLst>
          </p:cNvPr>
          <p:cNvSpPr/>
          <p:nvPr/>
        </p:nvSpPr>
        <p:spPr>
          <a:xfrm>
            <a:off x="10192802" y="4676360"/>
            <a:ext cx="124240" cy="124240"/>
          </a:xfrm>
          <a:prstGeom prst="ellipse">
            <a:avLst/>
          </a:prstGeom>
          <a:solidFill>
            <a:srgbClr val="1C7CBB"/>
          </a:solidFill>
          <a:ln>
            <a:solidFill>
              <a:srgbClr val="1C7C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72" panose="020B0503030000000003" pitchFamily="34" charset="0"/>
              <a:cs typeface="72" panose="020B0503030000000003" pitchFamily="34" charset="0"/>
            </a:endParaRPr>
          </a:p>
        </p:txBody>
      </p:sp>
      <p:sp>
        <p:nvSpPr>
          <p:cNvPr id="16" name="TextBox 15">
            <a:extLst>
              <a:ext uri="{FF2B5EF4-FFF2-40B4-BE49-F238E27FC236}">
                <a16:creationId xmlns:a16="http://schemas.microsoft.com/office/drawing/2014/main" id="{E959B938-7387-4E6C-B81C-CA1B61488588}"/>
              </a:ext>
            </a:extLst>
          </p:cNvPr>
          <p:cNvSpPr txBox="1"/>
          <p:nvPr/>
        </p:nvSpPr>
        <p:spPr>
          <a:xfrm>
            <a:off x="9296400" y="2961830"/>
            <a:ext cx="1915095" cy="646331"/>
          </a:xfrm>
          <a:prstGeom prst="rect">
            <a:avLst/>
          </a:prstGeom>
          <a:noFill/>
          <a:ln>
            <a:noFill/>
          </a:ln>
        </p:spPr>
        <p:txBody>
          <a:bodyPr wrap="square" rtlCol="0">
            <a:spAutoFit/>
          </a:bodyPr>
          <a:lstStyle/>
          <a:p>
            <a:pPr algn="ctr"/>
            <a:r>
              <a:rPr lang="en-US" sz="3600" b="1" dirty="0">
                <a:solidFill>
                  <a:srgbClr val="1C7CBB"/>
                </a:solidFill>
                <a:latin typeface="72" panose="020B0503030000000003" pitchFamily="34" charset="0"/>
                <a:cs typeface="72" panose="020B0503030000000003" pitchFamily="34" charset="0"/>
              </a:rPr>
              <a:t>4</a:t>
            </a:r>
            <a:r>
              <a:rPr lang="en-US" sz="3600" b="1" baseline="30000" dirty="0">
                <a:solidFill>
                  <a:srgbClr val="1C7CBB"/>
                </a:solidFill>
                <a:latin typeface="72" panose="020B0503030000000003" pitchFamily="34" charset="0"/>
                <a:cs typeface="72" panose="020B0503030000000003" pitchFamily="34" charset="0"/>
              </a:rPr>
              <a:t>th</a:t>
            </a:r>
            <a:r>
              <a:rPr lang="en-US" sz="3600" b="1" dirty="0">
                <a:solidFill>
                  <a:srgbClr val="1C7CBB"/>
                </a:solidFill>
                <a:latin typeface="72" panose="020B0503030000000003" pitchFamily="34" charset="0"/>
                <a:cs typeface="72" panose="020B0503030000000003" pitchFamily="34" charset="0"/>
              </a:rPr>
              <a:t> gen</a:t>
            </a:r>
          </a:p>
        </p:txBody>
      </p:sp>
      <p:sp>
        <p:nvSpPr>
          <p:cNvPr id="70" name="TextBox 69">
            <a:extLst>
              <a:ext uri="{FF2B5EF4-FFF2-40B4-BE49-F238E27FC236}">
                <a16:creationId xmlns:a16="http://schemas.microsoft.com/office/drawing/2014/main" id="{AC17817C-AF36-4468-94FC-44DCFF825290}"/>
              </a:ext>
            </a:extLst>
          </p:cNvPr>
          <p:cNvSpPr txBox="1"/>
          <p:nvPr/>
        </p:nvSpPr>
        <p:spPr>
          <a:xfrm>
            <a:off x="651657" y="131812"/>
            <a:ext cx="10930742" cy="707886"/>
          </a:xfrm>
          <a:prstGeom prst="rect">
            <a:avLst/>
          </a:prstGeom>
          <a:noFill/>
        </p:spPr>
        <p:txBody>
          <a:bodyPr wrap="square" rtlCol="0">
            <a:spAutoFit/>
          </a:bodyPr>
          <a:lstStyle/>
          <a:p>
            <a:pPr algn="ctr"/>
            <a:r>
              <a:rPr lang="en-US" sz="4000" dirty="0">
                <a:solidFill>
                  <a:srgbClr val="14151A"/>
                </a:solidFill>
                <a:latin typeface="72" panose="020B0503030000000003" pitchFamily="34" charset="0"/>
                <a:cs typeface="72" panose="020B0503030000000003" pitchFamily="34" charset="0"/>
              </a:rPr>
              <a:t>4GL (Fourth Generation Language)</a:t>
            </a:r>
          </a:p>
        </p:txBody>
      </p:sp>
      <p:sp>
        <p:nvSpPr>
          <p:cNvPr id="3" name="TextBox 2">
            <a:extLst>
              <a:ext uri="{FF2B5EF4-FFF2-40B4-BE49-F238E27FC236}">
                <a16:creationId xmlns:a16="http://schemas.microsoft.com/office/drawing/2014/main" id="{C851906F-8E8D-495D-9ED6-04A388AF0CBE}"/>
              </a:ext>
            </a:extLst>
          </p:cNvPr>
          <p:cNvSpPr txBox="1"/>
          <p:nvPr/>
        </p:nvSpPr>
        <p:spPr>
          <a:xfrm>
            <a:off x="651656" y="1089662"/>
            <a:ext cx="8416144" cy="2462213"/>
          </a:xfrm>
          <a:prstGeom prst="rect">
            <a:avLst/>
          </a:prstGeom>
          <a:noFill/>
          <a:ln w="28575">
            <a:noFill/>
          </a:ln>
        </p:spPr>
        <p:txBody>
          <a:bodyPr wrap="square" rtlCol="0">
            <a:spAutoFit/>
          </a:bodyPr>
          <a:lstStyle/>
          <a:p>
            <a:pPr marL="285750" indent="-285750">
              <a:buBlip>
                <a:blip r:embed="rId2">
                  <a:extLst>
                    <a:ext uri="{96DAC541-7B7A-43D3-8B79-37D633B846F1}">
                      <asvg:svgBlip xmlns:asvg="http://schemas.microsoft.com/office/drawing/2016/SVG/main" r:embed="rId3"/>
                    </a:ext>
                  </a:extLst>
                </a:blip>
              </a:buBlip>
            </a:pPr>
            <a:r>
              <a:rPr lang="es-MX" sz="2200" dirty="0">
                <a:latin typeface="72" panose="020B0503030000000003" pitchFamily="34" charset="0"/>
                <a:cs typeface="72" panose="020B0503030000000003" pitchFamily="34" charset="0"/>
              </a:rPr>
              <a:t>Lenguaje de dominio específico (</a:t>
            </a:r>
            <a:r>
              <a:rPr lang="es-MX" sz="2200" dirty="0" err="1">
                <a:latin typeface="72" panose="020B0503030000000003" pitchFamily="34" charset="0"/>
                <a:cs typeface="72" panose="020B0503030000000003" pitchFamily="34" charset="0"/>
              </a:rPr>
              <a:t>domain</a:t>
            </a:r>
            <a:r>
              <a:rPr lang="es-MX" sz="2200" dirty="0">
                <a:latin typeface="72" panose="020B0503030000000003" pitchFamily="34" charset="0"/>
                <a:cs typeface="72" panose="020B0503030000000003" pitchFamily="34" charset="0"/>
              </a:rPr>
              <a:t> </a:t>
            </a:r>
            <a:r>
              <a:rPr lang="es-MX" sz="2200" dirty="0" err="1">
                <a:latin typeface="72" panose="020B0503030000000003" pitchFamily="34" charset="0"/>
                <a:cs typeface="72" panose="020B0503030000000003" pitchFamily="34" charset="0"/>
              </a:rPr>
              <a:t>specific</a:t>
            </a:r>
            <a:r>
              <a:rPr lang="es-MX" sz="2200" dirty="0">
                <a:latin typeface="72" panose="020B0503030000000003" pitchFamily="34" charset="0"/>
                <a:cs typeface="72" panose="020B0503030000000003" pitchFamily="34" charset="0"/>
              </a:rPr>
              <a:t> </a:t>
            </a:r>
            <a:r>
              <a:rPr lang="es-MX" sz="2200" dirty="0" err="1">
                <a:latin typeface="72" panose="020B0503030000000003" pitchFamily="34" charset="0"/>
                <a:cs typeface="72" panose="020B0503030000000003" pitchFamily="34" charset="0"/>
              </a:rPr>
              <a:t>programming</a:t>
            </a:r>
            <a:r>
              <a:rPr lang="es-MX" sz="2200" dirty="0">
                <a:latin typeface="72" panose="020B0503030000000003" pitchFamily="34" charset="0"/>
                <a:cs typeface="72" panose="020B0503030000000003" pitchFamily="34" charset="0"/>
              </a:rPr>
              <a:t> </a:t>
            </a:r>
            <a:r>
              <a:rPr lang="es-MX" sz="2200" dirty="0" err="1">
                <a:latin typeface="72" panose="020B0503030000000003" pitchFamily="34" charset="0"/>
                <a:cs typeface="72" panose="020B0503030000000003" pitchFamily="34" charset="0"/>
              </a:rPr>
              <a:t>language</a:t>
            </a:r>
            <a:r>
              <a:rPr lang="es-MX" sz="2200" dirty="0">
                <a:latin typeface="72" panose="020B0503030000000003" pitchFamily="34" charset="0"/>
                <a:cs typeface="72" panose="020B0503030000000003" pitchFamily="34" charset="0"/>
              </a:rPr>
              <a:t>).</a:t>
            </a:r>
          </a:p>
          <a:p>
            <a:pPr marL="285750" indent="-285750">
              <a:buBlip>
                <a:blip r:embed="rId2">
                  <a:extLst>
                    <a:ext uri="{96DAC541-7B7A-43D3-8B79-37D633B846F1}">
                      <asvg:svgBlip xmlns:asvg="http://schemas.microsoft.com/office/drawing/2016/SVG/main" r:embed="rId3"/>
                    </a:ext>
                  </a:extLst>
                </a:blip>
              </a:buBlip>
            </a:pPr>
            <a:r>
              <a:rPr lang="es-MX" sz="2200" dirty="0">
                <a:latin typeface="72" panose="020B0503030000000003" pitchFamily="34" charset="0"/>
                <a:cs typeface="72" panose="020B0503030000000003" pitchFamily="34" charset="0"/>
              </a:rPr>
              <a:t>Son lenguajes de programación especializados, con el objetivo de acelerar el diseño de programas complejos.</a:t>
            </a:r>
          </a:p>
          <a:p>
            <a:pPr marL="285750" indent="-285750">
              <a:buBlip>
                <a:blip r:embed="rId2">
                  <a:extLst>
                    <a:ext uri="{96DAC541-7B7A-43D3-8B79-37D633B846F1}">
                      <asvg:svgBlip xmlns:asvg="http://schemas.microsoft.com/office/drawing/2016/SVG/main" r:embed="rId3"/>
                    </a:ext>
                  </a:extLst>
                </a:blip>
              </a:buBlip>
            </a:pPr>
            <a:r>
              <a:rPr lang="es-MX" sz="2200">
                <a:latin typeface="72" panose="020B0503030000000003" pitchFamily="34" charset="0"/>
                <a:cs typeface="72" panose="020B0503030000000003" pitchFamily="34" charset="0"/>
              </a:rPr>
              <a:t>Muy alto </a:t>
            </a:r>
            <a:r>
              <a:rPr lang="es-MX" sz="2200" dirty="0">
                <a:latin typeface="72" panose="020B0503030000000003" pitchFamily="34" charset="0"/>
                <a:cs typeface="72" panose="020B0503030000000003" pitchFamily="34" charset="0"/>
              </a:rPr>
              <a:t>nivel de abstracción, con integración incluida a otros componentes (bases de datos, </a:t>
            </a:r>
            <a:r>
              <a:rPr lang="es-MX" sz="2200" dirty="0" err="1">
                <a:latin typeface="72" panose="020B0503030000000003" pitchFamily="34" charset="0"/>
                <a:cs typeface="72" panose="020B0503030000000003" pitchFamily="34" charset="0"/>
              </a:rPr>
              <a:t>APIs</a:t>
            </a:r>
            <a:r>
              <a:rPr lang="es-MX" sz="2200" dirty="0">
                <a:latin typeface="72" panose="020B0503030000000003" pitchFamily="34" charset="0"/>
                <a:cs typeface="72" panose="020B0503030000000003" pitchFamily="34" charset="0"/>
              </a:rPr>
              <a:t>, </a:t>
            </a:r>
            <a:r>
              <a:rPr lang="es-MX" sz="2200" dirty="0" err="1">
                <a:latin typeface="72" panose="020B0503030000000003" pitchFamily="34" charset="0"/>
                <a:cs typeface="72" panose="020B0503030000000003" pitchFamily="34" charset="0"/>
              </a:rPr>
              <a:t>frameworks</a:t>
            </a:r>
            <a:r>
              <a:rPr lang="es-MX" sz="2200" dirty="0">
                <a:latin typeface="72" panose="020B0503030000000003" pitchFamily="34" charset="0"/>
                <a:cs typeface="72" panose="020B0503030000000003" pitchFamily="34" charset="0"/>
              </a:rPr>
              <a:t>).</a:t>
            </a:r>
          </a:p>
          <a:p>
            <a:pPr marL="285750" indent="-285750">
              <a:buBlip>
                <a:blip r:embed="rId2">
                  <a:extLst>
                    <a:ext uri="{96DAC541-7B7A-43D3-8B79-37D633B846F1}">
                      <asvg:svgBlip xmlns:asvg="http://schemas.microsoft.com/office/drawing/2016/SVG/main" r:embed="rId3"/>
                    </a:ext>
                  </a:extLst>
                </a:blip>
              </a:buBlip>
            </a:pPr>
            <a:r>
              <a:rPr lang="es-MX" sz="2200" dirty="0">
                <a:latin typeface="72" panose="020B0503030000000003" pitchFamily="34" charset="0"/>
                <a:cs typeface="72" panose="020B0503030000000003" pitchFamily="34" charset="0"/>
              </a:rPr>
              <a:t>SQL, ABAP, MATLAB, </a:t>
            </a:r>
            <a:r>
              <a:rPr lang="es-MX" sz="2200" dirty="0" err="1">
                <a:latin typeface="72" panose="020B0503030000000003" pitchFamily="34" charset="0"/>
                <a:cs typeface="72" panose="020B0503030000000003" pitchFamily="34" charset="0"/>
              </a:rPr>
              <a:t>LabView</a:t>
            </a:r>
            <a:endParaRPr lang="es-MX" sz="2200" dirty="0">
              <a:latin typeface="72" panose="020B0503030000000003" pitchFamily="34" charset="0"/>
              <a:cs typeface="72" panose="020B0503030000000003" pitchFamily="34" charset="0"/>
            </a:endParaRPr>
          </a:p>
        </p:txBody>
      </p:sp>
      <p:cxnSp>
        <p:nvCxnSpPr>
          <p:cNvPr id="75" name="Straight Connector 74">
            <a:extLst>
              <a:ext uri="{FF2B5EF4-FFF2-40B4-BE49-F238E27FC236}">
                <a16:creationId xmlns:a16="http://schemas.microsoft.com/office/drawing/2014/main" id="{6C668D28-9040-4307-B91B-4999F9D200E6}"/>
              </a:ext>
            </a:extLst>
          </p:cNvPr>
          <p:cNvCxnSpPr>
            <a:cxnSpLocks/>
          </p:cNvCxnSpPr>
          <p:nvPr/>
        </p:nvCxnSpPr>
        <p:spPr>
          <a:xfrm>
            <a:off x="632407" y="990600"/>
            <a:ext cx="6365763" cy="0"/>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8C8A7EC-55BB-406D-8871-7D159FFBB366}"/>
              </a:ext>
            </a:extLst>
          </p:cNvPr>
          <p:cNvCxnSpPr>
            <a:cxnSpLocks/>
          </p:cNvCxnSpPr>
          <p:nvPr/>
        </p:nvCxnSpPr>
        <p:spPr>
          <a:xfrm>
            <a:off x="-21657" y="3995319"/>
            <a:ext cx="65406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7CE7FAAA-EEA3-48B8-83CD-6F413085B5AA}"/>
              </a:ext>
            </a:extLst>
          </p:cNvPr>
          <p:cNvPicPr>
            <a:picLocks noChangeAspect="1"/>
          </p:cNvPicPr>
          <p:nvPr/>
        </p:nvPicPr>
        <p:blipFill>
          <a:blip r:embed="rId4"/>
          <a:stretch>
            <a:fillRect/>
          </a:stretch>
        </p:blipFill>
        <p:spPr>
          <a:xfrm>
            <a:off x="2545894" y="3900069"/>
            <a:ext cx="4514251" cy="2566520"/>
          </a:xfrm>
          <a:prstGeom prst="rect">
            <a:avLst/>
          </a:prstGeom>
        </p:spPr>
      </p:pic>
    </p:spTree>
    <p:extLst>
      <p:ext uri="{BB962C8B-B14F-4D97-AF65-F5344CB8AC3E}">
        <p14:creationId xmlns:p14="http://schemas.microsoft.com/office/powerpoint/2010/main" val="325223883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par>
                          <p:cTn id="22" fill="hold">
                            <p:stCondLst>
                              <p:cond delay="1500"/>
                            </p:stCondLst>
                            <p:childTnLst>
                              <p:par>
                                <p:cTn id="23" presetID="22" presetClass="entr" presetSubtype="1"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500"/>
                                        <p:tgtEl>
                                          <p:spTgt spid="12"/>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p:cTn id="29" dur="500" fill="hold"/>
                                        <p:tgtEl>
                                          <p:spTgt spid="14"/>
                                        </p:tgtEl>
                                        <p:attrNameLst>
                                          <p:attrName>ppt_w</p:attrName>
                                        </p:attrNameLst>
                                      </p:cBhvr>
                                      <p:tavLst>
                                        <p:tav tm="0">
                                          <p:val>
                                            <p:fltVal val="0"/>
                                          </p:val>
                                        </p:tav>
                                        <p:tav tm="100000">
                                          <p:val>
                                            <p:strVal val="#ppt_w"/>
                                          </p:val>
                                        </p:tav>
                                      </p:tavLst>
                                    </p:anim>
                                    <p:anim calcmode="lin" valueType="num">
                                      <p:cBhvr>
                                        <p:cTn id="30" dur="500" fill="hold"/>
                                        <p:tgtEl>
                                          <p:spTgt spid="14"/>
                                        </p:tgtEl>
                                        <p:attrNameLst>
                                          <p:attrName>ppt_h</p:attrName>
                                        </p:attrNameLst>
                                      </p:cBhvr>
                                      <p:tavLst>
                                        <p:tav tm="0">
                                          <p:val>
                                            <p:fltVal val="0"/>
                                          </p:val>
                                        </p:tav>
                                        <p:tav tm="100000">
                                          <p:val>
                                            <p:strVal val="#ppt_h"/>
                                          </p:val>
                                        </p:tav>
                                      </p:tavLst>
                                    </p:anim>
                                    <p:animEffect transition="in" filter="fade">
                                      <p:cBhvr>
                                        <p:cTn id="31" dur="500"/>
                                        <p:tgtEl>
                                          <p:spTgt spid="14"/>
                                        </p:tgtEl>
                                      </p:cBhvr>
                                    </p:animEffect>
                                  </p:childTnLst>
                                </p:cTn>
                              </p:par>
                            </p:childTnLst>
                          </p:cTn>
                        </p:par>
                        <p:par>
                          <p:cTn id="32" fill="hold">
                            <p:stCondLst>
                              <p:cond delay="2500"/>
                            </p:stCondLst>
                            <p:childTnLst>
                              <p:par>
                                <p:cTn id="33" presetID="53" presetClass="entr" presetSubtype="16"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p:cTn id="35" dur="500" fill="hold"/>
                                        <p:tgtEl>
                                          <p:spTgt spid="11"/>
                                        </p:tgtEl>
                                        <p:attrNameLst>
                                          <p:attrName>ppt_w</p:attrName>
                                        </p:attrNameLst>
                                      </p:cBhvr>
                                      <p:tavLst>
                                        <p:tav tm="0">
                                          <p:val>
                                            <p:fltVal val="0"/>
                                          </p:val>
                                        </p:tav>
                                        <p:tav tm="100000">
                                          <p:val>
                                            <p:strVal val="#ppt_w"/>
                                          </p:val>
                                        </p:tav>
                                      </p:tavLst>
                                    </p:anim>
                                    <p:anim calcmode="lin" valueType="num">
                                      <p:cBhvr>
                                        <p:cTn id="36" dur="500" fill="hold"/>
                                        <p:tgtEl>
                                          <p:spTgt spid="11"/>
                                        </p:tgtEl>
                                        <p:attrNameLst>
                                          <p:attrName>ppt_h</p:attrName>
                                        </p:attrNameLst>
                                      </p:cBhvr>
                                      <p:tavLst>
                                        <p:tav tm="0">
                                          <p:val>
                                            <p:fltVal val="0"/>
                                          </p:val>
                                        </p:tav>
                                        <p:tav tm="100000">
                                          <p:val>
                                            <p:strVal val="#ppt_h"/>
                                          </p:val>
                                        </p:tav>
                                      </p:tavLst>
                                    </p:anim>
                                    <p:animEffect transition="in" filter="fade">
                                      <p:cBhvr>
                                        <p:cTn id="37" dur="500"/>
                                        <p:tgtEl>
                                          <p:spTgt spid="11"/>
                                        </p:tgtEl>
                                      </p:cBhvr>
                                    </p:animEffect>
                                  </p:childTnLst>
                                </p:cTn>
                              </p:par>
                              <p:par>
                                <p:cTn id="38" presetID="47"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anim calcmode="lin" valueType="num">
                                      <p:cBhvr>
                                        <p:cTn id="41" dur="500" fill="hold"/>
                                        <p:tgtEl>
                                          <p:spTgt spid="16"/>
                                        </p:tgtEl>
                                        <p:attrNameLst>
                                          <p:attrName>ppt_x</p:attrName>
                                        </p:attrNameLst>
                                      </p:cBhvr>
                                      <p:tavLst>
                                        <p:tav tm="0">
                                          <p:val>
                                            <p:strVal val="#ppt_x"/>
                                          </p:val>
                                        </p:tav>
                                        <p:tav tm="100000">
                                          <p:val>
                                            <p:strVal val="#ppt_x"/>
                                          </p:val>
                                        </p:tav>
                                      </p:tavLst>
                                    </p:anim>
                                    <p:anim calcmode="lin" valueType="num">
                                      <p:cBhvr>
                                        <p:cTn id="42" dur="500" fill="hold"/>
                                        <p:tgtEl>
                                          <p:spTgt spid="16"/>
                                        </p:tgtEl>
                                        <p:attrNameLst>
                                          <p:attrName>ppt_y</p:attrName>
                                        </p:attrNameLst>
                                      </p:cBhvr>
                                      <p:tavLst>
                                        <p:tav tm="0">
                                          <p:val>
                                            <p:strVal val="#ppt_y-.1"/>
                                          </p:val>
                                        </p:tav>
                                        <p:tav tm="100000">
                                          <p:val>
                                            <p:strVal val="#ppt_y"/>
                                          </p:val>
                                        </p:tav>
                                      </p:tavLst>
                                    </p:anim>
                                  </p:childTnLst>
                                </p:cTn>
                              </p:par>
                            </p:childTnLst>
                          </p:cTn>
                        </p:par>
                        <p:par>
                          <p:cTn id="43" fill="hold">
                            <p:stCondLst>
                              <p:cond delay="3000"/>
                            </p:stCondLst>
                            <p:childTnLst>
                              <p:par>
                                <p:cTn id="44" presetID="22" presetClass="entr" presetSubtype="8" fill="hold" nodeType="afterEffect">
                                  <p:stCondLst>
                                    <p:cond delay="0"/>
                                  </p:stCondLst>
                                  <p:childTnLst>
                                    <p:set>
                                      <p:cBhvr>
                                        <p:cTn id="45" dur="1" fill="hold">
                                          <p:stCondLst>
                                            <p:cond delay="0"/>
                                          </p:stCondLst>
                                        </p:cTn>
                                        <p:tgtEl>
                                          <p:spTgt spid="75"/>
                                        </p:tgtEl>
                                        <p:attrNameLst>
                                          <p:attrName>style.visibility</p:attrName>
                                        </p:attrNameLst>
                                      </p:cBhvr>
                                      <p:to>
                                        <p:strVal val="visible"/>
                                      </p:to>
                                    </p:set>
                                    <p:animEffect transition="in" filter="wipe(left)">
                                      <p:cBhvr>
                                        <p:cTn id="46" dur="500"/>
                                        <p:tgtEl>
                                          <p:spTgt spid="7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down)">
                                      <p:cBhvr>
                                        <p:cTn id="5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9" grpId="0" animBg="1"/>
      <p:bldP spid="10" grpId="0" animBg="1"/>
      <p:bldP spid="14"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 10">
            <a:extLst>
              <a:ext uri="{FF2B5EF4-FFF2-40B4-BE49-F238E27FC236}">
                <a16:creationId xmlns:a16="http://schemas.microsoft.com/office/drawing/2014/main" id="{AF54DAFC-72BF-4C18-B451-30110FC8EBCC}"/>
              </a:ext>
            </a:extLst>
          </p:cNvPr>
          <p:cNvSpPr/>
          <p:nvPr/>
        </p:nvSpPr>
        <p:spPr>
          <a:xfrm>
            <a:off x="9795341"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72" panose="020B0503030000000003" pitchFamily="34" charset="0"/>
              <a:cs typeface="72" panose="020B0503030000000003" pitchFamily="34" charset="0"/>
            </a:endParaRPr>
          </a:p>
        </p:txBody>
      </p:sp>
      <p:cxnSp>
        <p:nvCxnSpPr>
          <p:cNvPr id="7" name="Straight Connector 6">
            <a:extLst>
              <a:ext uri="{FF2B5EF4-FFF2-40B4-BE49-F238E27FC236}">
                <a16:creationId xmlns:a16="http://schemas.microsoft.com/office/drawing/2014/main" id="{6AB54977-33F8-4105-824C-3D0C493D5B00}"/>
              </a:ext>
            </a:extLst>
          </p:cNvPr>
          <p:cNvCxnSpPr>
            <a:cxnSpLocks/>
          </p:cNvCxnSpPr>
          <p:nvPr/>
        </p:nvCxnSpPr>
        <p:spPr>
          <a:xfrm>
            <a:off x="8839200" y="3995319"/>
            <a:ext cx="33528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BADB8234-7655-4312-99D5-ACC91B4B894B}"/>
              </a:ext>
            </a:extLst>
          </p:cNvPr>
          <p:cNvSpPr/>
          <p:nvPr/>
        </p:nvSpPr>
        <p:spPr>
          <a:xfrm>
            <a:off x="10159672" y="3900069"/>
            <a:ext cx="190500" cy="190500"/>
          </a:xfrm>
          <a:prstGeom prst="ellipse">
            <a:avLst/>
          </a:prstGeom>
          <a:solidFill>
            <a:srgbClr val="385723"/>
          </a:solidFill>
          <a:ln>
            <a:solidFill>
              <a:srgbClr val="3857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72" panose="020B0503030000000003" pitchFamily="34" charset="0"/>
              <a:cs typeface="72" panose="020B0503030000000003" pitchFamily="34" charset="0"/>
            </a:endParaRPr>
          </a:p>
        </p:txBody>
      </p:sp>
      <p:sp>
        <p:nvSpPr>
          <p:cNvPr id="9" name="Circle: Hollow 8">
            <a:extLst>
              <a:ext uri="{FF2B5EF4-FFF2-40B4-BE49-F238E27FC236}">
                <a16:creationId xmlns:a16="http://schemas.microsoft.com/office/drawing/2014/main" id="{868629C6-9D56-44C4-A90C-D16F2E7AA94B}"/>
              </a:ext>
            </a:extLst>
          </p:cNvPr>
          <p:cNvSpPr/>
          <p:nvPr/>
        </p:nvSpPr>
        <p:spPr>
          <a:xfrm>
            <a:off x="10040609" y="3781006"/>
            <a:ext cx="428626" cy="428626"/>
          </a:xfrm>
          <a:prstGeom prst="donut">
            <a:avLst>
              <a:gd name="adj" fmla="val 5281"/>
            </a:avLst>
          </a:prstGeom>
          <a:solidFill>
            <a:srgbClr val="385723"/>
          </a:solidFill>
          <a:ln>
            <a:solidFill>
              <a:srgbClr val="3857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72" panose="020B0503030000000003" pitchFamily="34" charset="0"/>
              <a:cs typeface="72" panose="020B0503030000000003" pitchFamily="34" charset="0"/>
            </a:endParaRPr>
          </a:p>
        </p:txBody>
      </p:sp>
      <p:sp>
        <p:nvSpPr>
          <p:cNvPr id="10" name="Circle: Hollow 9">
            <a:extLst>
              <a:ext uri="{FF2B5EF4-FFF2-40B4-BE49-F238E27FC236}">
                <a16:creationId xmlns:a16="http://schemas.microsoft.com/office/drawing/2014/main" id="{1E0E5245-3E9D-45CB-A2A2-78E37536928E}"/>
              </a:ext>
            </a:extLst>
          </p:cNvPr>
          <p:cNvSpPr/>
          <p:nvPr/>
        </p:nvSpPr>
        <p:spPr>
          <a:xfrm>
            <a:off x="9907737"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72" panose="020B0503030000000003" pitchFamily="34" charset="0"/>
              <a:cs typeface="72" panose="020B0503030000000003" pitchFamily="34" charset="0"/>
            </a:endParaRPr>
          </a:p>
        </p:txBody>
      </p:sp>
      <p:cxnSp>
        <p:nvCxnSpPr>
          <p:cNvPr id="12" name="Straight Connector 11">
            <a:extLst>
              <a:ext uri="{FF2B5EF4-FFF2-40B4-BE49-F238E27FC236}">
                <a16:creationId xmlns:a16="http://schemas.microsoft.com/office/drawing/2014/main" id="{1B8353AA-1A28-4FAD-AF44-130B899BAAE4}"/>
              </a:ext>
            </a:extLst>
          </p:cNvPr>
          <p:cNvCxnSpPr>
            <a:cxnSpLocks/>
          </p:cNvCxnSpPr>
          <p:nvPr/>
        </p:nvCxnSpPr>
        <p:spPr>
          <a:xfrm flipV="1">
            <a:off x="10254923" y="4342506"/>
            <a:ext cx="0" cy="363270"/>
          </a:xfrm>
          <a:prstGeom prst="line">
            <a:avLst/>
          </a:prstGeom>
          <a:ln w="19050">
            <a:solidFill>
              <a:srgbClr val="385723"/>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36B49B4F-63E8-4430-9059-553CBCA3AB43}"/>
              </a:ext>
            </a:extLst>
          </p:cNvPr>
          <p:cNvSpPr/>
          <p:nvPr/>
        </p:nvSpPr>
        <p:spPr>
          <a:xfrm>
            <a:off x="10192802" y="4676360"/>
            <a:ext cx="124240" cy="124240"/>
          </a:xfrm>
          <a:prstGeom prst="ellipse">
            <a:avLst/>
          </a:prstGeom>
          <a:solidFill>
            <a:srgbClr val="385723"/>
          </a:solidFill>
          <a:ln>
            <a:solidFill>
              <a:srgbClr val="3857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72" panose="020B0503030000000003" pitchFamily="34" charset="0"/>
              <a:cs typeface="72" panose="020B0503030000000003" pitchFamily="34" charset="0"/>
            </a:endParaRPr>
          </a:p>
        </p:txBody>
      </p:sp>
      <p:sp>
        <p:nvSpPr>
          <p:cNvPr id="16" name="TextBox 15">
            <a:extLst>
              <a:ext uri="{FF2B5EF4-FFF2-40B4-BE49-F238E27FC236}">
                <a16:creationId xmlns:a16="http://schemas.microsoft.com/office/drawing/2014/main" id="{E959B938-7387-4E6C-B81C-CA1B61488588}"/>
              </a:ext>
            </a:extLst>
          </p:cNvPr>
          <p:cNvSpPr txBox="1"/>
          <p:nvPr/>
        </p:nvSpPr>
        <p:spPr>
          <a:xfrm>
            <a:off x="9296400" y="2961830"/>
            <a:ext cx="1915095" cy="646331"/>
          </a:xfrm>
          <a:prstGeom prst="rect">
            <a:avLst/>
          </a:prstGeom>
          <a:noFill/>
          <a:ln>
            <a:noFill/>
          </a:ln>
        </p:spPr>
        <p:txBody>
          <a:bodyPr wrap="square" rtlCol="0">
            <a:spAutoFit/>
          </a:bodyPr>
          <a:lstStyle/>
          <a:p>
            <a:pPr algn="ctr"/>
            <a:r>
              <a:rPr lang="en-US" sz="3600" b="1" dirty="0">
                <a:solidFill>
                  <a:srgbClr val="385723"/>
                </a:solidFill>
                <a:latin typeface="72" panose="020B0503030000000003" pitchFamily="34" charset="0"/>
                <a:cs typeface="72" panose="020B0503030000000003" pitchFamily="34" charset="0"/>
              </a:rPr>
              <a:t>5</a:t>
            </a:r>
            <a:r>
              <a:rPr lang="en-US" sz="3600" b="1" baseline="30000" dirty="0">
                <a:solidFill>
                  <a:srgbClr val="385723"/>
                </a:solidFill>
                <a:latin typeface="72" panose="020B0503030000000003" pitchFamily="34" charset="0"/>
                <a:cs typeface="72" panose="020B0503030000000003" pitchFamily="34" charset="0"/>
              </a:rPr>
              <a:t>th</a:t>
            </a:r>
            <a:r>
              <a:rPr lang="en-US" sz="3600" b="1" dirty="0">
                <a:solidFill>
                  <a:srgbClr val="385723"/>
                </a:solidFill>
                <a:latin typeface="72" panose="020B0503030000000003" pitchFamily="34" charset="0"/>
                <a:cs typeface="72" panose="020B0503030000000003" pitchFamily="34" charset="0"/>
              </a:rPr>
              <a:t> gen</a:t>
            </a:r>
          </a:p>
        </p:txBody>
      </p:sp>
      <p:sp>
        <p:nvSpPr>
          <p:cNvPr id="70" name="TextBox 69">
            <a:extLst>
              <a:ext uri="{FF2B5EF4-FFF2-40B4-BE49-F238E27FC236}">
                <a16:creationId xmlns:a16="http://schemas.microsoft.com/office/drawing/2014/main" id="{AC17817C-AF36-4468-94FC-44DCFF825290}"/>
              </a:ext>
            </a:extLst>
          </p:cNvPr>
          <p:cNvSpPr txBox="1"/>
          <p:nvPr/>
        </p:nvSpPr>
        <p:spPr>
          <a:xfrm>
            <a:off x="651657" y="131812"/>
            <a:ext cx="10930742" cy="707886"/>
          </a:xfrm>
          <a:prstGeom prst="rect">
            <a:avLst/>
          </a:prstGeom>
          <a:noFill/>
        </p:spPr>
        <p:txBody>
          <a:bodyPr wrap="square" rtlCol="0">
            <a:spAutoFit/>
          </a:bodyPr>
          <a:lstStyle/>
          <a:p>
            <a:pPr algn="ctr"/>
            <a:r>
              <a:rPr lang="en-US" sz="4000" dirty="0">
                <a:solidFill>
                  <a:srgbClr val="14151A"/>
                </a:solidFill>
                <a:latin typeface="72" panose="020B0503030000000003" pitchFamily="34" charset="0"/>
                <a:cs typeface="72" panose="020B0503030000000003" pitchFamily="34" charset="0"/>
              </a:rPr>
              <a:t>5GL (Fifth Generation Language)</a:t>
            </a:r>
          </a:p>
        </p:txBody>
      </p:sp>
      <p:sp>
        <p:nvSpPr>
          <p:cNvPr id="3" name="TextBox 2">
            <a:extLst>
              <a:ext uri="{FF2B5EF4-FFF2-40B4-BE49-F238E27FC236}">
                <a16:creationId xmlns:a16="http://schemas.microsoft.com/office/drawing/2014/main" id="{C851906F-8E8D-495D-9ED6-04A388AF0CBE}"/>
              </a:ext>
            </a:extLst>
          </p:cNvPr>
          <p:cNvSpPr txBox="1"/>
          <p:nvPr/>
        </p:nvSpPr>
        <p:spPr>
          <a:xfrm>
            <a:off x="651656" y="1089662"/>
            <a:ext cx="8185162" cy="1446550"/>
          </a:xfrm>
          <a:prstGeom prst="rect">
            <a:avLst/>
          </a:prstGeom>
          <a:noFill/>
          <a:ln w="28575">
            <a:noFill/>
          </a:ln>
        </p:spPr>
        <p:txBody>
          <a:bodyPr wrap="square" rtlCol="0">
            <a:spAutoFit/>
          </a:bodyPr>
          <a:lstStyle/>
          <a:p>
            <a:pPr marL="285750" indent="-285750">
              <a:buBlip>
                <a:blip r:embed="rId2">
                  <a:extLst>
                    <a:ext uri="{96DAC541-7B7A-43D3-8B79-37D633B846F1}">
                      <asvg:svgBlip xmlns:asvg="http://schemas.microsoft.com/office/drawing/2016/SVG/main" r:embed="rId3"/>
                    </a:ext>
                  </a:extLst>
                </a:blip>
              </a:buBlip>
            </a:pPr>
            <a:r>
              <a:rPr lang="es-MX" sz="2200" dirty="0">
                <a:latin typeface="72" panose="020B0503030000000003" pitchFamily="34" charset="0"/>
                <a:cs typeface="72" panose="020B0503030000000003" pitchFamily="34" charset="0"/>
              </a:rPr>
              <a:t>Los 5GL son lenguajes de programación que resuelven problemas a partir de un set de reglas. Al definir las reglas, dichos lenguajes pueden diseñar un algoritmo que determine una solución.</a:t>
            </a:r>
          </a:p>
        </p:txBody>
      </p:sp>
      <p:cxnSp>
        <p:nvCxnSpPr>
          <p:cNvPr id="75" name="Straight Connector 74">
            <a:extLst>
              <a:ext uri="{FF2B5EF4-FFF2-40B4-BE49-F238E27FC236}">
                <a16:creationId xmlns:a16="http://schemas.microsoft.com/office/drawing/2014/main" id="{6C668D28-9040-4307-B91B-4999F9D200E6}"/>
              </a:ext>
            </a:extLst>
          </p:cNvPr>
          <p:cNvCxnSpPr>
            <a:cxnSpLocks/>
          </p:cNvCxnSpPr>
          <p:nvPr/>
        </p:nvCxnSpPr>
        <p:spPr>
          <a:xfrm>
            <a:off x="632407" y="990600"/>
            <a:ext cx="8219953" cy="0"/>
          </a:xfrm>
          <a:prstGeom prst="line">
            <a:avLst/>
          </a:prstGeom>
          <a:ln w="19050">
            <a:solidFill>
              <a:srgbClr val="385723"/>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70CEB0-D6A3-4710-882F-58C896F6E8EF}"/>
              </a:ext>
            </a:extLst>
          </p:cNvPr>
          <p:cNvCxnSpPr>
            <a:cxnSpLocks/>
          </p:cNvCxnSpPr>
          <p:nvPr/>
        </p:nvCxnSpPr>
        <p:spPr>
          <a:xfrm>
            <a:off x="-21657" y="3995319"/>
            <a:ext cx="65406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A screenshot of a cell phone&#10;&#10;Description automatically generated">
            <a:extLst>
              <a:ext uri="{FF2B5EF4-FFF2-40B4-BE49-F238E27FC236}">
                <a16:creationId xmlns:a16="http://schemas.microsoft.com/office/drawing/2014/main" id="{FE34FE45-732B-4576-8A8B-97A08E2CD4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4891" y="2948690"/>
            <a:ext cx="4254637" cy="2918710"/>
          </a:xfrm>
          <a:prstGeom prst="rect">
            <a:avLst/>
          </a:prstGeom>
        </p:spPr>
      </p:pic>
    </p:spTree>
    <p:extLst>
      <p:ext uri="{BB962C8B-B14F-4D97-AF65-F5344CB8AC3E}">
        <p14:creationId xmlns:p14="http://schemas.microsoft.com/office/powerpoint/2010/main" val="29535228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par>
                          <p:cTn id="22" fill="hold">
                            <p:stCondLst>
                              <p:cond delay="1500"/>
                            </p:stCondLst>
                            <p:childTnLst>
                              <p:par>
                                <p:cTn id="23" presetID="22" presetClass="entr" presetSubtype="1"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500"/>
                                        <p:tgtEl>
                                          <p:spTgt spid="12"/>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p:cTn id="29" dur="500" fill="hold"/>
                                        <p:tgtEl>
                                          <p:spTgt spid="14"/>
                                        </p:tgtEl>
                                        <p:attrNameLst>
                                          <p:attrName>ppt_w</p:attrName>
                                        </p:attrNameLst>
                                      </p:cBhvr>
                                      <p:tavLst>
                                        <p:tav tm="0">
                                          <p:val>
                                            <p:fltVal val="0"/>
                                          </p:val>
                                        </p:tav>
                                        <p:tav tm="100000">
                                          <p:val>
                                            <p:strVal val="#ppt_w"/>
                                          </p:val>
                                        </p:tav>
                                      </p:tavLst>
                                    </p:anim>
                                    <p:anim calcmode="lin" valueType="num">
                                      <p:cBhvr>
                                        <p:cTn id="30" dur="500" fill="hold"/>
                                        <p:tgtEl>
                                          <p:spTgt spid="14"/>
                                        </p:tgtEl>
                                        <p:attrNameLst>
                                          <p:attrName>ppt_h</p:attrName>
                                        </p:attrNameLst>
                                      </p:cBhvr>
                                      <p:tavLst>
                                        <p:tav tm="0">
                                          <p:val>
                                            <p:fltVal val="0"/>
                                          </p:val>
                                        </p:tav>
                                        <p:tav tm="100000">
                                          <p:val>
                                            <p:strVal val="#ppt_h"/>
                                          </p:val>
                                        </p:tav>
                                      </p:tavLst>
                                    </p:anim>
                                    <p:animEffect transition="in" filter="fade">
                                      <p:cBhvr>
                                        <p:cTn id="31" dur="500"/>
                                        <p:tgtEl>
                                          <p:spTgt spid="14"/>
                                        </p:tgtEl>
                                      </p:cBhvr>
                                    </p:animEffect>
                                  </p:childTnLst>
                                </p:cTn>
                              </p:par>
                            </p:childTnLst>
                          </p:cTn>
                        </p:par>
                        <p:par>
                          <p:cTn id="32" fill="hold">
                            <p:stCondLst>
                              <p:cond delay="2500"/>
                            </p:stCondLst>
                            <p:childTnLst>
                              <p:par>
                                <p:cTn id="33" presetID="53" presetClass="entr" presetSubtype="16"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p:cTn id="35" dur="500" fill="hold"/>
                                        <p:tgtEl>
                                          <p:spTgt spid="11"/>
                                        </p:tgtEl>
                                        <p:attrNameLst>
                                          <p:attrName>ppt_w</p:attrName>
                                        </p:attrNameLst>
                                      </p:cBhvr>
                                      <p:tavLst>
                                        <p:tav tm="0">
                                          <p:val>
                                            <p:fltVal val="0"/>
                                          </p:val>
                                        </p:tav>
                                        <p:tav tm="100000">
                                          <p:val>
                                            <p:strVal val="#ppt_w"/>
                                          </p:val>
                                        </p:tav>
                                      </p:tavLst>
                                    </p:anim>
                                    <p:anim calcmode="lin" valueType="num">
                                      <p:cBhvr>
                                        <p:cTn id="36" dur="500" fill="hold"/>
                                        <p:tgtEl>
                                          <p:spTgt spid="11"/>
                                        </p:tgtEl>
                                        <p:attrNameLst>
                                          <p:attrName>ppt_h</p:attrName>
                                        </p:attrNameLst>
                                      </p:cBhvr>
                                      <p:tavLst>
                                        <p:tav tm="0">
                                          <p:val>
                                            <p:fltVal val="0"/>
                                          </p:val>
                                        </p:tav>
                                        <p:tav tm="100000">
                                          <p:val>
                                            <p:strVal val="#ppt_h"/>
                                          </p:val>
                                        </p:tav>
                                      </p:tavLst>
                                    </p:anim>
                                    <p:animEffect transition="in" filter="fade">
                                      <p:cBhvr>
                                        <p:cTn id="37" dur="500"/>
                                        <p:tgtEl>
                                          <p:spTgt spid="11"/>
                                        </p:tgtEl>
                                      </p:cBhvr>
                                    </p:animEffect>
                                  </p:childTnLst>
                                </p:cTn>
                              </p:par>
                              <p:par>
                                <p:cTn id="38" presetID="47"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anim calcmode="lin" valueType="num">
                                      <p:cBhvr>
                                        <p:cTn id="41" dur="500" fill="hold"/>
                                        <p:tgtEl>
                                          <p:spTgt spid="16"/>
                                        </p:tgtEl>
                                        <p:attrNameLst>
                                          <p:attrName>ppt_x</p:attrName>
                                        </p:attrNameLst>
                                      </p:cBhvr>
                                      <p:tavLst>
                                        <p:tav tm="0">
                                          <p:val>
                                            <p:strVal val="#ppt_x"/>
                                          </p:val>
                                        </p:tav>
                                        <p:tav tm="100000">
                                          <p:val>
                                            <p:strVal val="#ppt_x"/>
                                          </p:val>
                                        </p:tav>
                                      </p:tavLst>
                                    </p:anim>
                                    <p:anim calcmode="lin" valueType="num">
                                      <p:cBhvr>
                                        <p:cTn id="42" dur="500" fill="hold"/>
                                        <p:tgtEl>
                                          <p:spTgt spid="16"/>
                                        </p:tgtEl>
                                        <p:attrNameLst>
                                          <p:attrName>ppt_y</p:attrName>
                                        </p:attrNameLst>
                                      </p:cBhvr>
                                      <p:tavLst>
                                        <p:tav tm="0">
                                          <p:val>
                                            <p:strVal val="#ppt_y-.1"/>
                                          </p:val>
                                        </p:tav>
                                        <p:tav tm="100000">
                                          <p:val>
                                            <p:strVal val="#ppt_y"/>
                                          </p:val>
                                        </p:tav>
                                      </p:tavLst>
                                    </p:anim>
                                  </p:childTnLst>
                                </p:cTn>
                              </p:par>
                            </p:childTnLst>
                          </p:cTn>
                        </p:par>
                        <p:par>
                          <p:cTn id="43" fill="hold">
                            <p:stCondLst>
                              <p:cond delay="3000"/>
                            </p:stCondLst>
                            <p:childTnLst>
                              <p:par>
                                <p:cTn id="44" presetID="22" presetClass="entr" presetSubtype="8" fill="hold" nodeType="afterEffect">
                                  <p:stCondLst>
                                    <p:cond delay="0"/>
                                  </p:stCondLst>
                                  <p:childTnLst>
                                    <p:set>
                                      <p:cBhvr>
                                        <p:cTn id="45" dur="1" fill="hold">
                                          <p:stCondLst>
                                            <p:cond delay="0"/>
                                          </p:stCondLst>
                                        </p:cTn>
                                        <p:tgtEl>
                                          <p:spTgt spid="75"/>
                                        </p:tgtEl>
                                        <p:attrNameLst>
                                          <p:attrName>style.visibility</p:attrName>
                                        </p:attrNameLst>
                                      </p:cBhvr>
                                      <p:to>
                                        <p:strVal val="visible"/>
                                      </p:to>
                                    </p:set>
                                    <p:animEffect transition="in" filter="wipe(left)">
                                      <p:cBhvr>
                                        <p:cTn id="46" dur="500"/>
                                        <p:tgtEl>
                                          <p:spTgt spid="7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down)">
                                      <p:cBhvr>
                                        <p:cTn id="5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9" grpId="0" animBg="1"/>
      <p:bldP spid="10" grpId="0" animBg="1"/>
      <p:bldP spid="14" grpId="0" animBg="1"/>
      <p:bldP spid="16" grpId="0"/>
    </p:bldLst>
  </p:timing>
</p:sld>
</file>

<file path=ppt/theme/theme1.xml><?xml version="1.0" encoding="utf-8"?>
<a:theme xmlns:a="http://schemas.openxmlformats.org/drawingml/2006/main" name="Office Theme">
  <a:themeElements>
    <a:clrScheme name="Informatica 1">
      <a:dk1>
        <a:sysClr val="windowText" lastClr="000000"/>
      </a:dk1>
      <a:lt1>
        <a:sysClr val="window" lastClr="FFFFFF"/>
      </a:lt1>
      <a:dk2>
        <a:srgbClr val="FEFCFB"/>
      </a:dk2>
      <a:lt2>
        <a:srgbClr val="F55D3E"/>
      </a:lt2>
      <a:accent1>
        <a:srgbClr val="9C7CA5"/>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Informatica 1">
      <a:majorFont>
        <a:latin typeface="Rokkitt"/>
        <a:ea typeface=""/>
        <a:cs typeface=""/>
      </a:majorFont>
      <a:minorFont>
        <a:latin typeface="Rub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8">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5EFE633-8EC4-4C85-8BF0-E292D8E50BA1}">
  <we:reference id="wa104051163" version="1.2.0.3" store="en-US" storeType="OMEX"/>
  <we:alternateReferences>
    <we:reference id="wa104051163" version="1.2.0.3" store="wa10405116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1188</TotalTime>
  <Words>671</Words>
  <Application>Microsoft Office PowerPoint</Application>
  <PresentationFormat>Widescreen</PresentationFormat>
  <Paragraphs>90</Paragraphs>
  <Slides>27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Rokkitt</vt:lpstr>
      <vt:lpstr>72</vt:lpstr>
      <vt:lpstr>Calibri</vt:lpstr>
      <vt:lpstr>Arial</vt:lpstr>
      <vt:lpstr>Rubik</vt:lpstr>
      <vt:lpstr>Consolas</vt:lpstr>
      <vt:lpstr>Office Theme</vt:lpstr>
      <vt:lpstr>Módulo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¿Qué es Java?</vt:lpstr>
      <vt:lpstr>PowerPoint Presentation</vt:lpstr>
      <vt:lpstr>¿Qué es Java?</vt:lpstr>
      <vt:lpstr>PowerPoint Presentation</vt:lpstr>
      <vt:lpstr>Clases</vt:lpstr>
      <vt:lpstr>Compilador</vt:lpstr>
      <vt:lpstr>PowerPoint Presentation</vt:lpstr>
      <vt:lpstr>Java Virtual Machine (JVM)</vt:lpstr>
      <vt:lpstr>TIOBE Rating</vt:lpstr>
      <vt:lpstr>Github’s Octoverse Rating</vt:lpstr>
      <vt:lpstr>Antes de comenzar…</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Módulo 2</dc:title>
  <dc:creator>Omar Acosta</dc:creator>
  <cp:lastModifiedBy>Omar Acosta</cp:lastModifiedBy>
  <cp:revision>195</cp:revision>
  <dcterms:created xsi:type="dcterms:W3CDTF">2020-08-26T01:11:27Z</dcterms:created>
  <dcterms:modified xsi:type="dcterms:W3CDTF">2020-09-24T05:04:40Z</dcterms:modified>
</cp:coreProperties>
</file>